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310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308" r:id="rId12"/>
    <p:sldId id="272" r:id="rId13"/>
    <p:sldId id="273" r:id="rId14"/>
    <p:sldId id="309" r:id="rId15"/>
    <p:sldId id="274" r:id="rId16"/>
  </p:sldIdLst>
  <p:sldSz cx="12192000" cy="6858000"/>
  <p:notesSz cx="6797675" cy="9926638"/>
  <p:defaultTextStyle>
    <a:defPPr>
      <a:defRPr lang="zh-H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ABFCF23-3B69-468F-B69F-88F6DE6A72F2}" styleName="中等深淺樣式 1 - 輔色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7DF18680-E054-41AD-8BC1-D1AEF772440D}" styleName="中等深淺樣式 2 - 輔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AFE24E-309C-4733-9E67-2967E1C94A33}" type="datetimeFigureOut">
              <a:rPr lang="zh-HK" altLang="en-US" smtClean="0"/>
              <a:t>30/9/2022</a:t>
            </a:fld>
            <a:endParaRPr lang="zh-HK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HK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647EF8-057B-4375-BD26-F38DDFA8A4AD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6697817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>
            <a:extLst>
              <a:ext uri="{FF2B5EF4-FFF2-40B4-BE49-F238E27FC236}">
                <a16:creationId xmlns:a16="http://schemas.microsoft.com/office/drawing/2014/main" id="{F4991580-8283-103D-6989-02E21C1F4E4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EB3D446-16A1-4B70-8369-3605359CAE14}" type="slidenum">
              <a:rPr lang="en-US" altLang="zh-TW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 altLang="zh-TW"/>
          </a:p>
        </p:txBody>
      </p:sp>
      <p:sp>
        <p:nvSpPr>
          <p:cNvPr id="23555" name="Rectangle 2">
            <a:extLst>
              <a:ext uri="{FF2B5EF4-FFF2-40B4-BE49-F238E27FC236}">
                <a16:creationId xmlns:a16="http://schemas.microsoft.com/office/drawing/2014/main" id="{8517565D-097B-D108-1A8D-586EE17F070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>
            <a:extLst>
              <a:ext uri="{FF2B5EF4-FFF2-40B4-BE49-F238E27FC236}">
                <a16:creationId xmlns:a16="http://schemas.microsoft.com/office/drawing/2014/main" id="{98E266FB-70A1-2F6E-1DD8-5F78DD08D2A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zh-TW" altLang="en-US">
                <a:ea typeface="新細明體" panose="02020500000000000000" pitchFamily="18" charset="-120"/>
              </a:rPr>
              <a:t>留意派位次序</a:t>
            </a:r>
          </a:p>
          <a:p>
            <a:pPr eaLnBrk="1" hangingPunct="1"/>
            <a:r>
              <a:rPr lang="zh-TW" altLang="en-US">
                <a:ea typeface="新細明體" panose="02020500000000000000" pitchFamily="18" charset="-120"/>
              </a:rPr>
              <a:t>每校預留</a:t>
            </a:r>
            <a:r>
              <a:rPr lang="en-US" altLang="zh-TW">
                <a:ea typeface="新細明體" panose="02020500000000000000" pitchFamily="18" charset="-120"/>
              </a:rPr>
              <a:t>10%</a:t>
            </a:r>
            <a:r>
              <a:rPr lang="zh-TW" altLang="en-US">
                <a:ea typeface="新細明體" panose="02020500000000000000" pitchFamily="18" charset="-120"/>
              </a:rPr>
              <a:t>學位作不受學校網限制學位，其餘約</a:t>
            </a:r>
            <a:r>
              <a:rPr lang="en-US" altLang="zh-TW">
                <a:ea typeface="新細明體" panose="02020500000000000000" pitchFamily="18" charset="-120"/>
              </a:rPr>
              <a:t>90%</a:t>
            </a:r>
            <a:r>
              <a:rPr lang="zh-TW" altLang="en-US">
                <a:ea typeface="新細明體" panose="02020500000000000000" pitchFamily="18" charset="-120"/>
              </a:rPr>
              <a:t>是</a:t>
            </a:r>
            <a:r>
              <a:rPr lang="zh-TW" altLang="en-US" u="sng">
                <a:ea typeface="新細明體" panose="02020500000000000000" pitchFamily="18" charset="-120"/>
              </a:rPr>
              <a:t>受學校網限制</a:t>
            </a:r>
            <a:r>
              <a:rPr lang="zh-TW" altLang="en-US">
                <a:ea typeface="新細明體" panose="02020500000000000000" pitchFamily="18" charset="-120"/>
              </a:rPr>
              <a:t>的學校選擇 </a:t>
            </a:r>
          </a:p>
        </p:txBody>
      </p:sp>
      <p:sp>
        <p:nvSpPr>
          <p:cNvPr id="23557" name="頁尾版面配置區 1">
            <a:extLst>
              <a:ext uri="{FF2B5EF4-FFF2-40B4-BE49-F238E27FC236}">
                <a16:creationId xmlns:a16="http://schemas.microsoft.com/office/drawing/2014/main" id="{4A6F64A3-F1EE-8F3B-3F4B-B5CCC11FE65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TW"/>
              <a:t>U:\19-20</a:t>
            </a:r>
            <a:r>
              <a:rPr lang="zh-TW" altLang="en-US"/>
              <a:t>年度</a:t>
            </a:r>
            <a:r>
              <a:rPr lang="en-US" altLang="zh-TW"/>
              <a:t>\B02 </a:t>
            </a:r>
            <a:r>
              <a:rPr lang="zh-TW" altLang="en-US"/>
              <a:t>學務</a:t>
            </a:r>
            <a:r>
              <a:rPr lang="en-US" altLang="zh-TW"/>
              <a:t>\10 </a:t>
            </a:r>
            <a:r>
              <a:rPr lang="zh-TW" altLang="en-US"/>
              <a:t>升中事宜</a:t>
            </a:r>
            <a:r>
              <a:rPr lang="en-US" altLang="zh-TW"/>
              <a:t>\10 </a:t>
            </a:r>
            <a:r>
              <a:rPr lang="zh-TW" altLang="en-US"/>
              <a:t>升中事宜</a:t>
            </a:r>
            <a:r>
              <a:rPr lang="en-US" altLang="zh-TW"/>
              <a:t>\02 </a:t>
            </a:r>
            <a:r>
              <a:rPr lang="zh-TW" altLang="en-US"/>
              <a:t>升中家長會</a:t>
            </a:r>
            <a:r>
              <a:rPr lang="en-US" altLang="zh-TW"/>
              <a:t>\5</a:t>
            </a:r>
            <a:r>
              <a:rPr lang="zh-TW" altLang="en-US"/>
              <a:t>、</a:t>
            </a:r>
            <a:r>
              <a:rPr lang="en-US" altLang="zh-TW"/>
              <a:t>6</a:t>
            </a:r>
            <a:r>
              <a:rPr lang="zh-TW" altLang="en-US"/>
              <a:t>年級家長講座</a:t>
            </a:r>
            <a:r>
              <a:rPr lang="en-US" altLang="zh-TW"/>
              <a:t>(9</a:t>
            </a:r>
            <a:r>
              <a:rPr lang="zh-TW" altLang="en-US"/>
              <a:t>月</a:t>
            </a:r>
            <a:r>
              <a:rPr lang="en-US" altLang="zh-TW"/>
              <a:t>)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>
            <a:extLst>
              <a:ext uri="{FF2B5EF4-FFF2-40B4-BE49-F238E27FC236}">
                <a16:creationId xmlns:a16="http://schemas.microsoft.com/office/drawing/2014/main" id="{B2E07D5A-76A2-B6C8-BA8F-48F016116F7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9C7EF77-74FF-401A-9BB1-01581621B66C}" type="slidenum">
              <a:rPr lang="en-US" altLang="zh-TW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US" altLang="zh-TW"/>
          </a:p>
        </p:txBody>
      </p:sp>
      <p:sp>
        <p:nvSpPr>
          <p:cNvPr id="25603" name="Rectangle 2">
            <a:extLst>
              <a:ext uri="{FF2B5EF4-FFF2-40B4-BE49-F238E27FC236}">
                <a16:creationId xmlns:a16="http://schemas.microsoft.com/office/drawing/2014/main" id="{D5471350-6FFB-8998-A257-A1CB637D2A7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>
            <a:extLst>
              <a:ext uri="{FF2B5EF4-FFF2-40B4-BE49-F238E27FC236}">
                <a16:creationId xmlns:a16="http://schemas.microsoft.com/office/drawing/2014/main" id="{05BB8A7C-BD2B-EBAF-4CF6-738A04D2D7A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zh-TW" altLang="en-US">
                <a:ea typeface="新細明體" panose="02020500000000000000" pitchFamily="18" charset="-120"/>
              </a:rPr>
              <a:t>留意派位次序</a:t>
            </a:r>
          </a:p>
          <a:p>
            <a:pPr eaLnBrk="1" hangingPunct="1"/>
            <a:r>
              <a:rPr lang="zh-TW" altLang="en-US">
                <a:ea typeface="新細明體" panose="02020500000000000000" pitchFamily="18" charset="-120"/>
              </a:rPr>
              <a:t>每校預留</a:t>
            </a:r>
            <a:r>
              <a:rPr lang="en-US" altLang="zh-TW">
                <a:ea typeface="新細明體" panose="02020500000000000000" pitchFamily="18" charset="-120"/>
              </a:rPr>
              <a:t>10%</a:t>
            </a:r>
            <a:r>
              <a:rPr lang="zh-TW" altLang="en-US">
                <a:ea typeface="新細明體" panose="02020500000000000000" pitchFamily="18" charset="-120"/>
              </a:rPr>
              <a:t>學位作不受學校網限制學位，其餘約</a:t>
            </a:r>
            <a:r>
              <a:rPr lang="en-US" altLang="zh-TW">
                <a:ea typeface="新細明體" panose="02020500000000000000" pitchFamily="18" charset="-120"/>
              </a:rPr>
              <a:t>90%</a:t>
            </a:r>
            <a:r>
              <a:rPr lang="zh-TW" altLang="en-US">
                <a:ea typeface="新細明體" panose="02020500000000000000" pitchFamily="18" charset="-120"/>
              </a:rPr>
              <a:t>是</a:t>
            </a:r>
            <a:r>
              <a:rPr lang="zh-TW" altLang="en-US" u="sng">
                <a:ea typeface="新細明體" panose="02020500000000000000" pitchFamily="18" charset="-120"/>
              </a:rPr>
              <a:t>受學校網限制</a:t>
            </a:r>
            <a:r>
              <a:rPr lang="zh-TW" altLang="en-US">
                <a:ea typeface="新細明體" panose="02020500000000000000" pitchFamily="18" charset="-120"/>
              </a:rPr>
              <a:t>的學校選擇 </a:t>
            </a:r>
          </a:p>
        </p:txBody>
      </p:sp>
      <p:sp>
        <p:nvSpPr>
          <p:cNvPr id="25605" name="頁尾版面配置區 1">
            <a:extLst>
              <a:ext uri="{FF2B5EF4-FFF2-40B4-BE49-F238E27FC236}">
                <a16:creationId xmlns:a16="http://schemas.microsoft.com/office/drawing/2014/main" id="{B7CF53FA-3D5D-9F49-ADA1-306FFA9F317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TW"/>
              <a:t>U:\19-20</a:t>
            </a:r>
            <a:r>
              <a:rPr lang="zh-TW" altLang="en-US"/>
              <a:t>年度</a:t>
            </a:r>
            <a:r>
              <a:rPr lang="en-US" altLang="zh-TW"/>
              <a:t>\B02 </a:t>
            </a:r>
            <a:r>
              <a:rPr lang="zh-TW" altLang="en-US"/>
              <a:t>學務</a:t>
            </a:r>
            <a:r>
              <a:rPr lang="en-US" altLang="zh-TW"/>
              <a:t>\10 </a:t>
            </a:r>
            <a:r>
              <a:rPr lang="zh-TW" altLang="en-US"/>
              <a:t>升中事宜</a:t>
            </a:r>
            <a:r>
              <a:rPr lang="en-US" altLang="zh-TW"/>
              <a:t>\10 </a:t>
            </a:r>
            <a:r>
              <a:rPr lang="zh-TW" altLang="en-US"/>
              <a:t>升中事宜</a:t>
            </a:r>
            <a:r>
              <a:rPr lang="en-US" altLang="zh-TW"/>
              <a:t>\02 </a:t>
            </a:r>
            <a:r>
              <a:rPr lang="zh-TW" altLang="en-US"/>
              <a:t>升中家長會</a:t>
            </a:r>
            <a:r>
              <a:rPr lang="en-US" altLang="zh-TW"/>
              <a:t>\5</a:t>
            </a:r>
            <a:r>
              <a:rPr lang="zh-TW" altLang="en-US"/>
              <a:t>、</a:t>
            </a:r>
            <a:r>
              <a:rPr lang="en-US" altLang="zh-TW"/>
              <a:t>6</a:t>
            </a:r>
            <a:r>
              <a:rPr lang="zh-TW" altLang="en-US"/>
              <a:t>年級家長講座</a:t>
            </a:r>
            <a:r>
              <a:rPr lang="en-US" altLang="zh-TW"/>
              <a:t>(9</a:t>
            </a:r>
            <a:r>
              <a:rPr lang="zh-TW" altLang="en-US"/>
              <a:t>月</a:t>
            </a:r>
            <a:r>
              <a:rPr lang="en-US" altLang="zh-TW"/>
              <a:t>)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投影片影像版面配置區 1">
            <a:extLst>
              <a:ext uri="{FF2B5EF4-FFF2-40B4-BE49-F238E27FC236}">
                <a16:creationId xmlns:a16="http://schemas.microsoft.com/office/drawing/2014/main" id="{3D5A660A-0B62-7600-D17F-3D679867A1B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備忘稿版面配置區 2">
            <a:extLst>
              <a:ext uri="{FF2B5EF4-FFF2-40B4-BE49-F238E27FC236}">
                <a16:creationId xmlns:a16="http://schemas.microsoft.com/office/drawing/2014/main" id="{5889EFD1-AA11-89B2-3DA5-BC3E29C5EBD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HK" altLang="en-US">
              <a:ea typeface="新細明體" panose="02020500000000000000" pitchFamily="18" charset="-120"/>
            </a:endParaRPr>
          </a:p>
        </p:txBody>
      </p:sp>
      <p:sp>
        <p:nvSpPr>
          <p:cNvPr id="27652" name="頁尾版面配置區 3">
            <a:extLst>
              <a:ext uri="{FF2B5EF4-FFF2-40B4-BE49-F238E27FC236}">
                <a16:creationId xmlns:a16="http://schemas.microsoft.com/office/drawing/2014/main" id="{1BD5DAEC-A23E-3AC7-262B-61E1E9932190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TW">
                <a:latin typeface="Times New Roman" panose="02020603050405020304" pitchFamily="18" charset="0"/>
              </a:rPr>
              <a:t>U:\19-20</a:t>
            </a:r>
            <a:r>
              <a:rPr lang="zh-TW" altLang="en-US">
                <a:latin typeface="Times New Roman" panose="02020603050405020304" pitchFamily="18" charset="0"/>
              </a:rPr>
              <a:t>年度</a:t>
            </a:r>
            <a:r>
              <a:rPr lang="en-US" altLang="zh-TW">
                <a:latin typeface="Times New Roman" panose="02020603050405020304" pitchFamily="18" charset="0"/>
              </a:rPr>
              <a:t>\B02 </a:t>
            </a:r>
            <a:r>
              <a:rPr lang="zh-TW" altLang="en-US">
                <a:latin typeface="Times New Roman" panose="02020603050405020304" pitchFamily="18" charset="0"/>
              </a:rPr>
              <a:t>學務</a:t>
            </a:r>
            <a:r>
              <a:rPr lang="en-US" altLang="zh-TW">
                <a:latin typeface="Times New Roman" panose="02020603050405020304" pitchFamily="18" charset="0"/>
              </a:rPr>
              <a:t>\10 </a:t>
            </a:r>
            <a:r>
              <a:rPr lang="zh-TW" altLang="en-US">
                <a:latin typeface="Times New Roman" panose="02020603050405020304" pitchFamily="18" charset="0"/>
              </a:rPr>
              <a:t>升中事宜</a:t>
            </a:r>
            <a:r>
              <a:rPr lang="en-US" altLang="zh-TW">
                <a:latin typeface="Times New Roman" panose="02020603050405020304" pitchFamily="18" charset="0"/>
              </a:rPr>
              <a:t>\10 </a:t>
            </a:r>
            <a:r>
              <a:rPr lang="zh-TW" altLang="en-US">
                <a:latin typeface="Times New Roman" panose="02020603050405020304" pitchFamily="18" charset="0"/>
              </a:rPr>
              <a:t>升中事宜</a:t>
            </a:r>
            <a:r>
              <a:rPr lang="en-US" altLang="zh-TW">
                <a:latin typeface="Times New Roman" panose="02020603050405020304" pitchFamily="18" charset="0"/>
              </a:rPr>
              <a:t>\02 </a:t>
            </a:r>
            <a:r>
              <a:rPr lang="zh-TW" altLang="en-US">
                <a:latin typeface="Times New Roman" panose="02020603050405020304" pitchFamily="18" charset="0"/>
              </a:rPr>
              <a:t>升中家長會</a:t>
            </a:r>
            <a:r>
              <a:rPr lang="en-US" altLang="zh-TW">
                <a:latin typeface="Times New Roman" panose="02020603050405020304" pitchFamily="18" charset="0"/>
              </a:rPr>
              <a:t>\5</a:t>
            </a:r>
            <a:r>
              <a:rPr lang="zh-TW" altLang="en-US">
                <a:latin typeface="Times New Roman" panose="02020603050405020304" pitchFamily="18" charset="0"/>
              </a:rPr>
              <a:t>、</a:t>
            </a:r>
            <a:r>
              <a:rPr lang="en-US" altLang="zh-TW">
                <a:latin typeface="Times New Roman" panose="02020603050405020304" pitchFamily="18" charset="0"/>
              </a:rPr>
              <a:t>6</a:t>
            </a:r>
            <a:r>
              <a:rPr lang="zh-TW" altLang="en-US">
                <a:latin typeface="Times New Roman" panose="02020603050405020304" pitchFamily="18" charset="0"/>
              </a:rPr>
              <a:t>年級家長講座</a:t>
            </a:r>
            <a:r>
              <a:rPr lang="en-US" altLang="zh-TW">
                <a:latin typeface="Times New Roman" panose="02020603050405020304" pitchFamily="18" charset="0"/>
              </a:rPr>
              <a:t>(9</a:t>
            </a:r>
            <a:r>
              <a:rPr lang="zh-TW" altLang="en-US">
                <a:latin typeface="Times New Roman" panose="02020603050405020304" pitchFamily="18" charset="0"/>
              </a:rPr>
              <a:t>月</a:t>
            </a:r>
            <a:r>
              <a:rPr lang="en-US" altLang="zh-TW">
                <a:latin typeface="Times New Roman" panose="02020603050405020304" pitchFamily="18" charset="0"/>
              </a:rPr>
              <a:t>)</a:t>
            </a:r>
          </a:p>
        </p:txBody>
      </p:sp>
      <p:sp>
        <p:nvSpPr>
          <p:cNvPr id="27653" name="投影片編號版面配置區 4">
            <a:extLst>
              <a:ext uri="{FF2B5EF4-FFF2-40B4-BE49-F238E27FC236}">
                <a16:creationId xmlns:a16="http://schemas.microsoft.com/office/drawing/2014/main" id="{9FE9996A-801D-F282-E6EC-45DEB65A6AC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01B5F9C-6171-4A12-82E4-76DAF5AD1589}" type="slidenum">
              <a:rPr lang="en-US" altLang="zh-TW" smtClean="0"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US" altLang="zh-TW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投影片影像版面配置區 1">
            <a:extLst>
              <a:ext uri="{FF2B5EF4-FFF2-40B4-BE49-F238E27FC236}">
                <a16:creationId xmlns:a16="http://schemas.microsoft.com/office/drawing/2014/main" id="{34525CCB-B61B-8DEC-EC65-477C76EF641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備忘稿版面配置區 2">
            <a:extLst>
              <a:ext uri="{FF2B5EF4-FFF2-40B4-BE49-F238E27FC236}">
                <a16:creationId xmlns:a16="http://schemas.microsoft.com/office/drawing/2014/main" id="{EF3DB1C0-20E2-7E18-6032-7AAB7873547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zh-TW" altLang="en-US">
                <a:ea typeface="新細明體" panose="02020500000000000000" pitchFamily="18" charset="-120"/>
              </a:rPr>
              <a:t>成績表，中學要求學生呈交小五及小六的成績表，部份中學甚至要求小四的成績表</a:t>
            </a:r>
            <a:endParaRPr lang="en-US" altLang="zh-TW">
              <a:ea typeface="新細明體" panose="02020500000000000000" pitchFamily="18" charset="-120"/>
            </a:endParaRPr>
          </a:p>
          <a:p>
            <a:pPr eaLnBrk="1" hangingPunct="1"/>
            <a:r>
              <a:rPr lang="zh-TW" altLang="en-US">
                <a:ea typeface="新細明體" panose="02020500000000000000" pitchFamily="18" charset="-120"/>
              </a:rPr>
              <a:t>中學會考慮學生在各方面的發展及表現，如有否參加體育活動</a:t>
            </a:r>
            <a:r>
              <a:rPr lang="en-US" altLang="zh-TW">
                <a:ea typeface="新細明體" panose="02020500000000000000" pitchFamily="18" charset="-120"/>
              </a:rPr>
              <a:t>/</a:t>
            </a:r>
            <a:r>
              <a:rPr lang="zh-TW" altLang="en-US">
                <a:ea typeface="新細明體" panose="02020500000000000000" pitchFamily="18" charset="-120"/>
              </a:rPr>
              <a:t>比賽</a:t>
            </a:r>
          </a:p>
          <a:p>
            <a:pPr eaLnBrk="1" hangingPunct="1"/>
            <a:r>
              <a:rPr lang="zh-TW" altLang="en-US">
                <a:ea typeface="新細明體" panose="02020500000000000000" pitchFamily="18" charset="-120"/>
              </a:rPr>
              <a:t>有否參與社區服務等</a:t>
            </a:r>
          </a:p>
          <a:p>
            <a:pPr eaLnBrk="1" hangingPunct="1"/>
            <a:r>
              <a:rPr lang="zh-TW" altLang="en-US">
                <a:ea typeface="新細明體" panose="02020500000000000000" pitchFamily="18" charset="-120"/>
              </a:rPr>
              <a:t>面試準備，要多留意時事，要有個人見解，說話有禮</a:t>
            </a:r>
            <a:endParaRPr lang="zh-HK" altLang="en-US">
              <a:ea typeface="新細明體" panose="02020500000000000000" pitchFamily="18" charset="-120"/>
            </a:endParaRPr>
          </a:p>
        </p:txBody>
      </p:sp>
      <p:sp>
        <p:nvSpPr>
          <p:cNvPr id="29700" name="頁尾版面配置區 3">
            <a:extLst>
              <a:ext uri="{FF2B5EF4-FFF2-40B4-BE49-F238E27FC236}">
                <a16:creationId xmlns:a16="http://schemas.microsoft.com/office/drawing/2014/main" id="{416CBD2C-21AF-259D-2342-EBC68A3F1EF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TW">
                <a:latin typeface="Times New Roman" panose="02020603050405020304" pitchFamily="18" charset="0"/>
              </a:rPr>
              <a:t>U:\19-20</a:t>
            </a:r>
            <a:r>
              <a:rPr lang="zh-TW" altLang="en-US">
                <a:latin typeface="Times New Roman" panose="02020603050405020304" pitchFamily="18" charset="0"/>
              </a:rPr>
              <a:t>年度</a:t>
            </a:r>
            <a:r>
              <a:rPr lang="en-US" altLang="zh-TW">
                <a:latin typeface="Times New Roman" panose="02020603050405020304" pitchFamily="18" charset="0"/>
              </a:rPr>
              <a:t>\B02 </a:t>
            </a:r>
            <a:r>
              <a:rPr lang="zh-TW" altLang="en-US">
                <a:latin typeface="Times New Roman" panose="02020603050405020304" pitchFamily="18" charset="0"/>
              </a:rPr>
              <a:t>學務</a:t>
            </a:r>
            <a:r>
              <a:rPr lang="en-US" altLang="zh-TW">
                <a:latin typeface="Times New Roman" panose="02020603050405020304" pitchFamily="18" charset="0"/>
              </a:rPr>
              <a:t>\10 </a:t>
            </a:r>
            <a:r>
              <a:rPr lang="zh-TW" altLang="en-US">
                <a:latin typeface="Times New Roman" panose="02020603050405020304" pitchFamily="18" charset="0"/>
              </a:rPr>
              <a:t>升中事宜</a:t>
            </a:r>
            <a:r>
              <a:rPr lang="en-US" altLang="zh-TW">
                <a:latin typeface="Times New Roman" panose="02020603050405020304" pitchFamily="18" charset="0"/>
              </a:rPr>
              <a:t>\10 </a:t>
            </a:r>
            <a:r>
              <a:rPr lang="zh-TW" altLang="en-US">
                <a:latin typeface="Times New Roman" panose="02020603050405020304" pitchFamily="18" charset="0"/>
              </a:rPr>
              <a:t>升中事宜</a:t>
            </a:r>
            <a:r>
              <a:rPr lang="en-US" altLang="zh-TW">
                <a:latin typeface="Times New Roman" panose="02020603050405020304" pitchFamily="18" charset="0"/>
              </a:rPr>
              <a:t>\02 </a:t>
            </a:r>
            <a:r>
              <a:rPr lang="zh-TW" altLang="en-US">
                <a:latin typeface="Times New Roman" panose="02020603050405020304" pitchFamily="18" charset="0"/>
              </a:rPr>
              <a:t>升中家長會</a:t>
            </a:r>
            <a:r>
              <a:rPr lang="en-US" altLang="zh-TW">
                <a:latin typeface="Times New Roman" panose="02020603050405020304" pitchFamily="18" charset="0"/>
              </a:rPr>
              <a:t>\5</a:t>
            </a:r>
            <a:r>
              <a:rPr lang="zh-TW" altLang="en-US">
                <a:latin typeface="Times New Roman" panose="02020603050405020304" pitchFamily="18" charset="0"/>
              </a:rPr>
              <a:t>、</a:t>
            </a:r>
            <a:r>
              <a:rPr lang="en-US" altLang="zh-TW">
                <a:latin typeface="Times New Roman" panose="02020603050405020304" pitchFamily="18" charset="0"/>
              </a:rPr>
              <a:t>6</a:t>
            </a:r>
            <a:r>
              <a:rPr lang="zh-TW" altLang="en-US">
                <a:latin typeface="Times New Roman" panose="02020603050405020304" pitchFamily="18" charset="0"/>
              </a:rPr>
              <a:t>年級家長講座</a:t>
            </a:r>
            <a:r>
              <a:rPr lang="en-US" altLang="zh-TW">
                <a:latin typeface="Times New Roman" panose="02020603050405020304" pitchFamily="18" charset="0"/>
              </a:rPr>
              <a:t>(9</a:t>
            </a:r>
            <a:r>
              <a:rPr lang="zh-TW" altLang="en-US">
                <a:latin typeface="Times New Roman" panose="02020603050405020304" pitchFamily="18" charset="0"/>
              </a:rPr>
              <a:t>月</a:t>
            </a:r>
            <a:r>
              <a:rPr lang="en-US" altLang="zh-TW">
                <a:latin typeface="Times New Roman" panose="02020603050405020304" pitchFamily="18" charset="0"/>
              </a:rPr>
              <a:t>)</a:t>
            </a:r>
          </a:p>
        </p:txBody>
      </p:sp>
      <p:sp>
        <p:nvSpPr>
          <p:cNvPr id="29701" name="投影片編號版面配置區 4">
            <a:extLst>
              <a:ext uri="{FF2B5EF4-FFF2-40B4-BE49-F238E27FC236}">
                <a16:creationId xmlns:a16="http://schemas.microsoft.com/office/drawing/2014/main" id="{2A645A65-E00E-12BD-0307-0911805AAD2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45BC849-FD8A-42BA-8C09-992DEAFA9CD7}" type="slidenum">
              <a:rPr lang="en-US" altLang="zh-TW" smtClean="0"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US" altLang="zh-TW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>
            <a:extLst>
              <a:ext uri="{FF2B5EF4-FFF2-40B4-BE49-F238E27FC236}">
                <a16:creationId xmlns:a16="http://schemas.microsoft.com/office/drawing/2014/main" id="{BAEB0CFA-2E2A-66CB-B0A5-B2FC27F5E80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4127E2C-8758-4B99-95A8-5209F1BB54E1}" type="slidenum">
              <a:rPr lang="en-US" altLang="zh-TW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n-US" altLang="zh-TW"/>
          </a:p>
        </p:txBody>
      </p:sp>
      <p:sp>
        <p:nvSpPr>
          <p:cNvPr id="31747" name="Rectangle 2">
            <a:extLst>
              <a:ext uri="{FF2B5EF4-FFF2-40B4-BE49-F238E27FC236}">
                <a16:creationId xmlns:a16="http://schemas.microsoft.com/office/drawing/2014/main" id="{FC0791D1-723E-63E7-E5E0-B8FF7770AE6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>
            <a:extLst>
              <a:ext uri="{FF2B5EF4-FFF2-40B4-BE49-F238E27FC236}">
                <a16:creationId xmlns:a16="http://schemas.microsoft.com/office/drawing/2014/main" id="{423AA02C-5BF0-587A-AC53-3554CCBDDD6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zh-TW" altLang="zh-TW">
              <a:ea typeface="新細明體" panose="02020500000000000000" pitchFamily="18" charset="-120"/>
            </a:endParaRPr>
          </a:p>
        </p:txBody>
      </p:sp>
      <p:sp>
        <p:nvSpPr>
          <p:cNvPr id="31749" name="頁尾版面配置區 1">
            <a:extLst>
              <a:ext uri="{FF2B5EF4-FFF2-40B4-BE49-F238E27FC236}">
                <a16:creationId xmlns:a16="http://schemas.microsoft.com/office/drawing/2014/main" id="{9CDB94DE-D25A-8AF5-D85C-F2EEB06D254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TW"/>
              <a:t>U:\19-20</a:t>
            </a:r>
            <a:r>
              <a:rPr lang="zh-TW" altLang="en-US"/>
              <a:t>年度</a:t>
            </a:r>
            <a:r>
              <a:rPr lang="en-US" altLang="zh-TW"/>
              <a:t>\B02 </a:t>
            </a:r>
            <a:r>
              <a:rPr lang="zh-TW" altLang="en-US"/>
              <a:t>學務</a:t>
            </a:r>
            <a:r>
              <a:rPr lang="en-US" altLang="zh-TW"/>
              <a:t>\10 </a:t>
            </a:r>
            <a:r>
              <a:rPr lang="zh-TW" altLang="en-US"/>
              <a:t>升中事宜</a:t>
            </a:r>
            <a:r>
              <a:rPr lang="en-US" altLang="zh-TW"/>
              <a:t>\10 </a:t>
            </a:r>
            <a:r>
              <a:rPr lang="zh-TW" altLang="en-US"/>
              <a:t>升中事宜</a:t>
            </a:r>
            <a:r>
              <a:rPr lang="en-US" altLang="zh-TW"/>
              <a:t>\02 </a:t>
            </a:r>
            <a:r>
              <a:rPr lang="zh-TW" altLang="en-US"/>
              <a:t>升中家長會</a:t>
            </a:r>
            <a:r>
              <a:rPr lang="en-US" altLang="zh-TW"/>
              <a:t>\5</a:t>
            </a:r>
            <a:r>
              <a:rPr lang="zh-TW" altLang="en-US"/>
              <a:t>、</a:t>
            </a:r>
            <a:r>
              <a:rPr lang="en-US" altLang="zh-TW"/>
              <a:t>6</a:t>
            </a:r>
            <a:r>
              <a:rPr lang="zh-TW" altLang="en-US"/>
              <a:t>年級家長講座</a:t>
            </a:r>
            <a:r>
              <a:rPr lang="en-US" altLang="zh-TW"/>
              <a:t>(9</a:t>
            </a:r>
            <a:r>
              <a:rPr lang="zh-TW" altLang="en-US"/>
              <a:t>月</a:t>
            </a:r>
            <a:r>
              <a:rPr lang="en-US" altLang="zh-TW"/>
              <a:t>)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900B846-D8E9-446E-34A4-1B961129F7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B658315E-E342-120E-63B8-601D54E7F3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  <a:endParaRPr lang="zh-HK" altLang="en-US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81CB5EF0-CE6B-0A96-7A75-9D8405B6C6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12A3A-E900-400B-9E79-F5D9D9D903D5}" type="datetimeFigureOut">
              <a:rPr lang="zh-HK" altLang="en-US" smtClean="0"/>
              <a:t>30/9/2022</a:t>
            </a:fld>
            <a:endParaRPr lang="zh-HK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15437075-A248-9118-7F70-ED58F92E93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921B40E4-889A-23A3-B8D7-1473CAD1B8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39FC2-E224-4BA5-ACA4-465F27B427B1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6043187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32188EC-55DE-A07B-5C8C-758F36DCD8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57523CDE-B6AE-8BCF-D5F0-D3BE92B14D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39150E5A-17D5-6051-6956-8CF220B6FF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12A3A-E900-400B-9E79-F5D9D9D903D5}" type="datetimeFigureOut">
              <a:rPr lang="zh-HK" altLang="en-US" smtClean="0"/>
              <a:t>30/9/2022</a:t>
            </a:fld>
            <a:endParaRPr lang="zh-HK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FEB1CFC8-9381-F694-FB69-21511CEDB9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F59E74FE-5DB9-22B3-EB77-E90AE9B2AB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39FC2-E224-4BA5-ACA4-465F27B427B1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8445625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C24DFC49-CA1E-F463-1AAB-980D0882040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FCA9B972-A904-B4DA-70B2-BC9C10C1D4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67A2418F-0215-2460-D6E2-056E00DC94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12A3A-E900-400B-9E79-F5D9D9D903D5}" type="datetimeFigureOut">
              <a:rPr lang="zh-HK" altLang="en-US" smtClean="0"/>
              <a:t>30/9/2022</a:t>
            </a:fld>
            <a:endParaRPr lang="zh-HK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73103553-086D-5AE7-7B49-3C69B626B8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2B2990F7-D17C-FFC8-81B6-6863740DB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39FC2-E224-4BA5-ACA4-465F27B427B1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5749733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35BCE5A-FB26-EAD3-9E97-1D5B40C61D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599E1101-25B1-2FF9-53B6-497FB8ABF3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F55A4E2F-EB80-3410-CF26-FFEBF1FFBA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12A3A-E900-400B-9E79-F5D9D9D903D5}" type="datetimeFigureOut">
              <a:rPr lang="zh-HK" altLang="en-US" smtClean="0"/>
              <a:t>30/9/2022</a:t>
            </a:fld>
            <a:endParaRPr lang="zh-HK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21C89998-026A-F345-85E1-DF025EA269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319E8A47-0ECE-847F-37D6-D139915CD6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39FC2-E224-4BA5-ACA4-465F27B427B1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2407315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3B974E7-84DB-2D42-1E5A-7B19005DF4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7FB7FAD0-153D-011B-99EE-7D29F38AE7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6FFF0288-8DA7-8F17-2E52-9DE94E5DA5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12A3A-E900-400B-9E79-F5D9D9D903D5}" type="datetimeFigureOut">
              <a:rPr lang="zh-HK" altLang="en-US" smtClean="0"/>
              <a:t>30/9/2022</a:t>
            </a:fld>
            <a:endParaRPr lang="zh-HK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2566D943-C376-0DEA-F69D-562A508A5D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953D45E2-963A-337A-F126-989583DEC6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39FC2-E224-4BA5-ACA4-465F27B427B1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89417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9F5EC7D-7FFC-D99D-1555-8D209FF69F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6080D18-A4D9-15A3-9492-ABE317C3129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AE190446-8435-1C24-EE21-9A2E9C4876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51755CDC-60C9-0730-7F74-333CD29C2F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12A3A-E900-400B-9E79-F5D9D9D903D5}" type="datetimeFigureOut">
              <a:rPr lang="zh-HK" altLang="en-US" smtClean="0"/>
              <a:t>30/9/2022</a:t>
            </a:fld>
            <a:endParaRPr lang="zh-HK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E870B235-C9A8-21E0-2222-D693B38189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89F91141-CB63-D2F3-213C-80397C6F0D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39FC2-E224-4BA5-ACA4-465F27B427B1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5189027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C8574A3-656A-9962-4E0B-362D5166F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61448830-9B45-28A7-CEE7-68DDB345A6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5DFD83E2-12B4-F7EB-1E43-9194326A29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1918BC65-EB6D-7DBE-9939-CF76CC0A5DD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2F8FB756-E8EB-8B47-3F46-1CAD6949779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C6220101-979B-B878-DC7D-5CD7701754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12A3A-E900-400B-9E79-F5D9D9D903D5}" type="datetimeFigureOut">
              <a:rPr lang="zh-HK" altLang="en-US" smtClean="0"/>
              <a:t>30/9/2022</a:t>
            </a:fld>
            <a:endParaRPr lang="zh-HK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DBEC9044-5C5D-C882-01E3-AF722043C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8605E469-8BC8-95DA-9F0A-3C9D983DA6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39FC2-E224-4BA5-ACA4-465F27B427B1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5935387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F1DA101-081E-A954-045E-C43C23EE08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E5800EE3-E9B9-622A-BB95-87324CFA0A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12A3A-E900-400B-9E79-F5D9D9D903D5}" type="datetimeFigureOut">
              <a:rPr lang="zh-HK" altLang="en-US" smtClean="0"/>
              <a:t>30/9/2022</a:t>
            </a:fld>
            <a:endParaRPr lang="zh-HK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0F3CFCC2-5966-204B-2ADB-7648791E7A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92C4343D-8863-7710-8B1C-B78A0C6687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39FC2-E224-4BA5-ACA4-465F27B427B1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2320324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FD5F5AAD-B339-C96E-20A5-0CDE1B8FC1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12A3A-E900-400B-9E79-F5D9D9D903D5}" type="datetimeFigureOut">
              <a:rPr lang="zh-HK" altLang="en-US" smtClean="0"/>
              <a:t>30/9/2022</a:t>
            </a:fld>
            <a:endParaRPr lang="zh-HK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03F06EBC-7FE5-C98F-407E-12558FEB4C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8548B61F-15A8-3894-B383-53E765D44E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39FC2-E224-4BA5-ACA4-465F27B427B1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0080309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799835F-ADC4-1C00-B5D6-298256401E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C8DF9FC7-6FE1-A43F-92EA-FA068C7DAF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737E3A2F-A806-6860-959C-7736FDF5E5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79FB5210-1EF8-B509-9A9A-D5824AC4B0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12A3A-E900-400B-9E79-F5D9D9D903D5}" type="datetimeFigureOut">
              <a:rPr lang="zh-HK" altLang="en-US" smtClean="0"/>
              <a:t>30/9/2022</a:t>
            </a:fld>
            <a:endParaRPr lang="zh-HK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91C0D396-9507-C3E4-5F58-661DD99742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394D221D-D041-3AEC-E3E6-6C2A1719B9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39FC2-E224-4BA5-ACA4-465F27B427B1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9618993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0D1FB8F-5B33-1A57-6714-6A546DC6DF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D80E51C9-5CBC-056F-F8E1-E45C00D489D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HK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DD5957AF-2133-35FF-BB50-0CD7E9B4ED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5C65A662-F47B-2330-A48B-3120331C68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12A3A-E900-400B-9E79-F5D9D9D903D5}" type="datetimeFigureOut">
              <a:rPr lang="zh-HK" altLang="en-US" smtClean="0"/>
              <a:t>30/9/2022</a:t>
            </a:fld>
            <a:endParaRPr lang="zh-HK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AB475C72-F59A-C6B1-3500-32A2D2A821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593E79F1-43E3-DD82-6933-11F1801142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39FC2-E224-4BA5-ACA4-465F27B427B1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6415823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B1CF9626-CF1B-56F8-D526-195864F195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40AB5733-4313-2089-4E34-9419364A9A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9E871FC1-ADA0-6ECC-4924-DE182C60726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512A3A-E900-400B-9E79-F5D9D9D903D5}" type="datetimeFigureOut">
              <a:rPr lang="zh-HK" altLang="en-US" smtClean="0"/>
              <a:t>30/9/2022</a:t>
            </a:fld>
            <a:endParaRPr lang="zh-HK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C1436CC0-05E4-0AF9-A2CF-F357F5980A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HK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A44C8BA6-89C3-968F-340A-E09147CD67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839FC2-E224-4BA5-ACA4-465F27B427B1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027772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H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A7C680F-0281-699C-BB8D-D82B69BD5E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54482" y="577996"/>
            <a:ext cx="6761018" cy="1071417"/>
          </a:xfrm>
        </p:spPr>
        <p:txBody>
          <a:bodyPr>
            <a:normAutofit/>
          </a:bodyPr>
          <a:lstStyle/>
          <a:p>
            <a:r>
              <a:rPr lang="zh-TW" altLang="en-US" sz="6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五邑鄒振猷學校</a:t>
            </a:r>
            <a:endParaRPr lang="zh-HK" altLang="en-US" dirty="0">
              <a:solidFill>
                <a:schemeClr val="bg1"/>
              </a:solidFill>
            </a:endParaRP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919DDFB5-1ACC-DF58-CE59-D7000A4719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57375" y="2078038"/>
            <a:ext cx="9144000" cy="1655762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altLang="zh-TW" sz="4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2022-2023</a:t>
            </a:r>
            <a:r>
              <a:rPr lang="zh-TW" altLang="en-US" sz="4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年度</a:t>
            </a:r>
          </a:p>
          <a:p>
            <a:pPr algn="ctr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zh-TW" altLang="en-US" sz="4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中學學位分配講座</a:t>
            </a:r>
            <a:r>
              <a:rPr lang="en-US" altLang="zh-TW" sz="4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4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</a:t>
            </a:r>
            <a:r>
              <a:rPr lang="en-US" altLang="zh-TW" sz="4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algn="ctr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zh-TW" altLang="en-US" sz="4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小五及小六家長會</a:t>
            </a: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CFDD4537-3870-9645-F816-F8B5F0197D9D}"/>
              </a:ext>
            </a:extLst>
          </p:cNvPr>
          <p:cNvSpPr txBox="1"/>
          <p:nvPr/>
        </p:nvSpPr>
        <p:spPr>
          <a:xfrm>
            <a:off x="8277225" y="4623812"/>
            <a:ext cx="235267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HK" sz="3200" dirty="0">
                <a:solidFill>
                  <a:schemeClr val="bg1"/>
                </a:solidFill>
              </a:rPr>
              <a:t>(30-9-2022)</a:t>
            </a:r>
          </a:p>
        </p:txBody>
      </p:sp>
    </p:spTree>
    <p:extLst>
      <p:ext uri="{BB962C8B-B14F-4D97-AF65-F5344CB8AC3E}">
        <p14:creationId xmlns:p14="http://schemas.microsoft.com/office/powerpoint/2010/main" val="15359440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1">
          <a:blip r:embed="rId3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>
            <a:extLst>
              <a:ext uri="{FF2B5EF4-FFF2-40B4-BE49-F238E27FC236}">
                <a16:creationId xmlns:a16="http://schemas.microsoft.com/office/drawing/2014/main" id="{2466280A-C091-D85F-AB2F-7A42FFF8BDA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671838" y="1439863"/>
            <a:ext cx="8848323" cy="5418137"/>
          </a:xfrm>
        </p:spPr>
        <p:txBody>
          <a:bodyPr rtlCol="0">
            <a:noAutofit/>
          </a:bodyPr>
          <a:lstStyle/>
          <a:p>
            <a:pPr lvl="1" indent="-514350">
              <a:lnSpc>
                <a:spcPct val="100000"/>
              </a:lnSpc>
              <a:defRPr/>
            </a:pPr>
            <a:r>
              <a:rPr lang="zh-TW" altLang="en-US" sz="32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家長會在</a:t>
            </a:r>
            <a:r>
              <a:rPr lang="en-US" altLang="zh-TW" sz="3200" b="1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</a:t>
            </a:r>
            <a:r>
              <a:rPr lang="zh-TW" altLang="en-US" sz="3200" b="1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月底</a:t>
            </a:r>
            <a:r>
              <a:rPr lang="zh-TW" altLang="en-US" sz="32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知悉自行分配學位的結果</a:t>
            </a:r>
            <a:endParaRPr lang="en-US" altLang="zh-TW" sz="3200" b="1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 indent="-514350">
              <a:lnSpc>
                <a:spcPct val="100000"/>
              </a:lnSpc>
              <a:defRPr/>
            </a:pPr>
            <a:r>
              <a:rPr lang="zh-TW" altLang="en-US" sz="32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如未獲</a:t>
            </a:r>
            <a:r>
              <a:rPr lang="zh-TW" altLang="en-US" sz="3200" b="1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申請中學</a:t>
            </a:r>
            <a:r>
              <a:rPr lang="zh-TW" altLang="en-US" sz="32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的取錄通知，家長需要在</a:t>
            </a:r>
            <a:r>
              <a:rPr lang="en-US" altLang="zh-TW" sz="32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2023</a:t>
            </a:r>
            <a:r>
              <a:rPr lang="zh-TW" altLang="en-US" sz="32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年</a:t>
            </a:r>
            <a:r>
              <a:rPr lang="en-US" altLang="zh-TW" sz="32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4</a:t>
            </a:r>
            <a:r>
              <a:rPr lang="zh-TW" altLang="en-US" sz="32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月中參與「統一派位」</a:t>
            </a:r>
            <a:r>
              <a:rPr lang="en-US" altLang="zh-TW" sz="3200" b="1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3200" b="1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中學只會通知正選生，而不會通知後補生</a:t>
            </a:r>
            <a:r>
              <a:rPr lang="en-US" altLang="zh-TW" sz="3200" b="1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pPr lvl="1" indent="-514350">
              <a:lnSpc>
                <a:spcPct val="100000"/>
              </a:lnSpc>
              <a:defRPr/>
            </a:pPr>
            <a:r>
              <a:rPr lang="zh-TW" altLang="en-US" sz="32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只供在「自行分配學位」未有中學取錄的學生申請。即已獲中學通知取錄的學生</a:t>
            </a:r>
            <a:r>
              <a:rPr lang="zh-TW" altLang="en-US" sz="3200" b="1" u="sng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不能</a:t>
            </a:r>
            <a:r>
              <a:rPr lang="zh-TW" altLang="en-US" sz="32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參加統一派位</a:t>
            </a:r>
            <a:endParaRPr lang="en-US" altLang="zh-TW" sz="3200" b="1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 indent="-514350">
              <a:lnSpc>
                <a:spcPct val="100000"/>
              </a:lnSpc>
              <a:defRPr/>
            </a:pPr>
            <a:r>
              <a:rPr lang="zh-TW" altLang="en-US" sz="32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家長可選最多</a:t>
            </a:r>
            <a:r>
              <a:rPr lang="en-US" altLang="zh-TW" sz="32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30</a:t>
            </a:r>
            <a:r>
              <a:rPr lang="zh-TW" altLang="en-US" sz="32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間中學</a:t>
            </a:r>
            <a:endParaRPr lang="en-US" altLang="zh-TW" sz="3200" b="1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 indent="-514350">
              <a:lnSpc>
                <a:spcPct val="100000"/>
              </a:lnSpc>
              <a:defRPr/>
            </a:pPr>
            <a:r>
              <a:rPr lang="zh-TW" altLang="en-US" sz="32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所有結果於</a:t>
            </a:r>
            <a:r>
              <a:rPr lang="en-US" altLang="zh-TW" sz="32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2023</a:t>
            </a:r>
            <a:r>
              <a:rPr lang="zh-TW" altLang="en-US" sz="32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年</a:t>
            </a:r>
            <a:r>
              <a:rPr lang="en-US" altLang="zh-TW" sz="32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7</a:t>
            </a:r>
            <a:r>
              <a:rPr lang="zh-TW" altLang="en-US" sz="32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月公佈</a:t>
            </a:r>
          </a:p>
          <a:p>
            <a:pPr>
              <a:lnSpc>
                <a:spcPct val="100000"/>
              </a:lnSpc>
              <a:buFont typeface="Arial" charset="0"/>
              <a:buChar char="•"/>
              <a:defRPr/>
            </a:pPr>
            <a:endParaRPr lang="en-US" altLang="zh-TW" sz="3200" b="1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586F5B52-6F85-D656-86E7-02C618B79E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4089" y="381001"/>
            <a:ext cx="8497887" cy="1089025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lstStyle>
            <a:lvl1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  <a:ea typeface="新細明體" panose="02020500000000000000" pitchFamily="18" charset="-120"/>
              </a:defRPr>
            </a:lvl2pPr>
            <a:lvl3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  <a:ea typeface="新細明體" panose="02020500000000000000" pitchFamily="18" charset="-120"/>
              </a:defRPr>
            </a:lvl3pPr>
            <a:lvl4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  <a:ea typeface="新細明體" panose="02020500000000000000" pitchFamily="18" charset="-120"/>
              </a:defRPr>
            </a:lvl4pPr>
            <a:lvl5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  <a:ea typeface="新細明體" panose="02020500000000000000" pitchFamily="18" charset="-120"/>
              </a:defRPr>
            </a:lvl5pPr>
            <a:lvl6pPr marL="4572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  <a:ea typeface="新細明體" panose="02020500000000000000" pitchFamily="18" charset="-120"/>
              </a:defRPr>
            </a:lvl6pPr>
            <a:lvl7pPr marL="9144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  <a:ea typeface="新細明體" panose="02020500000000000000" pitchFamily="18" charset="-120"/>
              </a:defRPr>
            </a:lvl7pPr>
            <a:lvl8pPr marL="13716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  <a:ea typeface="新細明體" panose="02020500000000000000" pitchFamily="18" charset="-120"/>
              </a:defRPr>
            </a:lvl8pPr>
            <a:lvl9pPr marL="18288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  <a:ea typeface="新細明體" panose="02020500000000000000" pitchFamily="18" charset="-12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sz="48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統一派位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uiExpand="1" build="p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1">
          <a:blip r:embed="rId3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>
            <a:extLst>
              <a:ext uri="{FF2B5EF4-FFF2-40B4-BE49-F238E27FC236}">
                <a16:creationId xmlns:a16="http://schemas.microsoft.com/office/drawing/2014/main" id="{347E7216-ABC0-58CD-AFBA-87DAD512192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558926" y="1700214"/>
            <a:ext cx="7777163" cy="4537075"/>
          </a:xfrm>
        </p:spPr>
        <p:txBody>
          <a:bodyPr rtlCol="0">
            <a:normAutofit fontScale="92500" lnSpcReduction="10000"/>
          </a:bodyPr>
          <a:lstStyle/>
          <a:p>
            <a:pPr marL="360363" indent="-360363">
              <a:lnSpc>
                <a:spcPct val="110000"/>
              </a:lnSpc>
              <a:buFont typeface="Arial" charset="0"/>
              <a:buChar char="•"/>
              <a:defRPr/>
            </a:pPr>
            <a:r>
              <a:rPr lang="zh-TW" altLang="en-US" sz="36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派位次序按學生的派位組別：</a:t>
            </a:r>
            <a:endParaRPr lang="en-US" altLang="zh-TW" sz="3600" b="1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60363" lvl="1" indent="0">
              <a:lnSpc>
                <a:spcPct val="110000"/>
              </a:lnSpc>
              <a:buNone/>
              <a:defRPr/>
            </a:pPr>
            <a:r>
              <a:rPr lang="zh-TW" altLang="en-US" sz="36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先派給組別</a:t>
            </a:r>
            <a:r>
              <a:rPr lang="en-US" altLang="zh-TW" sz="36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sz="36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學生</a:t>
            </a:r>
            <a:endParaRPr lang="en-US" altLang="zh-TW" sz="3600" b="1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60363" lvl="1" indent="0">
              <a:lnSpc>
                <a:spcPct val="110000"/>
              </a:lnSpc>
              <a:buNone/>
              <a:defRPr/>
            </a:pPr>
            <a:r>
              <a:rPr lang="zh-TW" altLang="en-US" sz="36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然後是組別</a:t>
            </a:r>
            <a:r>
              <a:rPr lang="en-US" altLang="zh-TW" sz="36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en-US" sz="36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學生</a:t>
            </a:r>
            <a:endParaRPr lang="en-US" altLang="zh-TW" sz="3600" b="1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lvl="1" indent="0">
              <a:lnSpc>
                <a:spcPct val="110000"/>
              </a:lnSpc>
              <a:buNone/>
              <a:defRPr/>
            </a:pPr>
            <a:r>
              <a:rPr lang="zh-TW" altLang="en-US" sz="36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最後是組別</a:t>
            </a:r>
            <a:r>
              <a:rPr lang="en-US" altLang="zh-TW" sz="36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</a:t>
            </a:r>
            <a:r>
              <a:rPr lang="zh-TW" altLang="en-US" sz="36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學生</a:t>
            </a:r>
            <a:endParaRPr lang="en-US" altLang="zh-TW" sz="3600" b="1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60363" indent="-360363">
              <a:lnSpc>
                <a:spcPct val="110000"/>
              </a:lnSpc>
              <a:buFont typeface="Arial" charset="0"/>
              <a:buChar char="•"/>
              <a:defRPr/>
            </a:pPr>
            <a:r>
              <a:rPr lang="zh-TW" altLang="en-US" sz="36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同一組別的學生，按隨機編號排先後，按次序分配同一組別所有學生的第</a:t>
            </a:r>
            <a:r>
              <a:rPr lang="en-US" altLang="zh-TW" sz="36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sz="36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志願，然後第</a:t>
            </a:r>
            <a:r>
              <a:rPr lang="en-US" altLang="zh-TW" sz="36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en-US" sz="36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志願，如此類推一直到該組別的學生全部獲派位，再到下一組別。</a:t>
            </a:r>
            <a:endParaRPr lang="zh-HK" altLang="en-US" sz="3600" b="1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110000"/>
              </a:lnSpc>
              <a:buFont typeface="Arial" charset="0"/>
              <a:buChar char="•"/>
              <a:defRPr/>
            </a:pPr>
            <a:endParaRPr lang="en-US" altLang="zh-TW" sz="3600" b="1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8B79391D-26C5-2574-202E-A5055102FE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9289" y="485776"/>
            <a:ext cx="8497887" cy="1089025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lstStyle>
            <a:lvl1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  <a:ea typeface="新細明體" panose="02020500000000000000" pitchFamily="18" charset="-120"/>
              </a:defRPr>
            </a:lvl2pPr>
            <a:lvl3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  <a:ea typeface="新細明體" panose="02020500000000000000" pitchFamily="18" charset="-120"/>
              </a:defRPr>
            </a:lvl3pPr>
            <a:lvl4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  <a:ea typeface="新細明體" panose="02020500000000000000" pitchFamily="18" charset="-120"/>
              </a:defRPr>
            </a:lvl4pPr>
            <a:lvl5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  <a:ea typeface="新細明體" panose="02020500000000000000" pitchFamily="18" charset="-120"/>
              </a:defRPr>
            </a:lvl5pPr>
            <a:lvl6pPr marL="4572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  <a:ea typeface="新細明體" panose="02020500000000000000" pitchFamily="18" charset="-120"/>
              </a:defRPr>
            </a:lvl6pPr>
            <a:lvl7pPr marL="9144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  <a:ea typeface="新細明體" panose="02020500000000000000" pitchFamily="18" charset="-120"/>
              </a:defRPr>
            </a:lvl7pPr>
            <a:lvl8pPr marL="13716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  <a:ea typeface="新細明體" panose="02020500000000000000" pitchFamily="18" charset="-120"/>
              </a:defRPr>
            </a:lvl8pPr>
            <a:lvl9pPr marL="18288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  <a:ea typeface="新細明體" panose="02020500000000000000" pitchFamily="18" charset="-12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sz="44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統一派位</a:t>
            </a:r>
            <a:r>
              <a:rPr lang="en-US" altLang="zh-TW" sz="44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44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續</a:t>
            </a:r>
            <a:r>
              <a:rPr lang="en-US" altLang="zh-TW" sz="44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4400" b="1" dirty="0">
              <a:solidFill>
                <a:srgbClr val="FFFF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uiExpand="1" build="p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標題 1">
            <a:extLst>
              <a:ext uri="{FF2B5EF4-FFF2-40B4-BE49-F238E27FC236}">
                <a16:creationId xmlns:a16="http://schemas.microsoft.com/office/drawing/2014/main" id="{E0DB9F1D-C7CD-84FE-88D5-2D49418269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9319" y="319088"/>
            <a:ext cx="7853362" cy="838200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zh-TW" altLang="en-US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五、六年級同學要做的事</a:t>
            </a:r>
            <a:endParaRPr lang="zh-HK" altLang="en-US" b="1" dirty="0">
              <a:solidFill>
                <a:srgbClr val="FFFF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7411" name="內容版面配置區 2">
            <a:extLst>
              <a:ext uri="{FF2B5EF4-FFF2-40B4-BE49-F238E27FC236}">
                <a16:creationId xmlns:a16="http://schemas.microsoft.com/office/drawing/2014/main" id="{9FFE9FE7-E5C2-E097-002D-AC85B9B713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1651" y="1350963"/>
            <a:ext cx="8877299" cy="4697412"/>
          </a:xfrm>
        </p:spPr>
        <p:txBody>
          <a:bodyPr rtlCol="0">
            <a:normAutofit/>
          </a:bodyPr>
          <a:lstStyle/>
          <a:p>
            <a:pPr marL="360363" indent="-360363">
              <a:lnSpc>
                <a:spcPct val="150000"/>
              </a:lnSpc>
              <a:spcBef>
                <a:spcPts val="600"/>
              </a:spcBef>
              <a:defRPr/>
            </a:pPr>
            <a:r>
              <a:rPr lang="zh-TW" altLang="en-US" sz="36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考好餘下的考試，特別是報分試</a:t>
            </a:r>
            <a:endParaRPr lang="en-US" altLang="zh-TW" sz="3600" b="1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60363" indent="-360363">
              <a:lnSpc>
                <a:spcPct val="150000"/>
              </a:lnSpc>
              <a:spcBef>
                <a:spcPts val="600"/>
              </a:spcBef>
              <a:defRPr/>
            </a:pPr>
            <a:r>
              <a:rPr lang="zh-TW" altLang="en-US" sz="36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多參與不同的服務</a:t>
            </a:r>
            <a:r>
              <a:rPr lang="en-US" altLang="zh-TW" sz="36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sz="36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課外活動</a:t>
            </a:r>
            <a:r>
              <a:rPr lang="en-US" altLang="zh-TW" sz="36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sz="36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比賽</a:t>
            </a:r>
            <a:endParaRPr lang="en-US" altLang="zh-TW" sz="3600" b="1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60363" indent="-360363">
              <a:lnSpc>
                <a:spcPct val="150000"/>
              </a:lnSpc>
              <a:spcBef>
                <a:spcPts val="600"/>
              </a:spcBef>
              <a:defRPr/>
            </a:pPr>
            <a:r>
              <a:rPr lang="zh-TW" altLang="en-US" sz="36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多關心社會發生的事，與父母多討論時事</a:t>
            </a:r>
            <a:endParaRPr lang="en-US" altLang="zh-TW" sz="3600" b="1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60363" indent="-360363">
              <a:lnSpc>
                <a:spcPct val="150000"/>
              </a:lnSpc>
              <a:spcBef>
                <a:spcPts val="600"/>
              </a:spcBef>
              <a:defRPr/>
            </a:pPr>
            <a:r>
              <a:rPr lang="zh-TW" altLang="en-US" sz="36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保存好所有</a:t>
            </a:r>
            <a:r>
              <a:rPr lang="en-US" altLang="zh-TW" sz="36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P4</a:t>
            </a:r>
            <a:r>
              <a:rPr lang="zh-TW" altLang="en-US" sz="36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至</a:t>
            </a:r>
            <a:r>
              <a:rPr lang="en-US" altLang="zh-TW" sz="36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P6</a:t>
            </a:r>
            <a:r>
              <a:rPr lang="zh-TW" altLang="en-US" sz="36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的成績表、概覽及獎狀</a:t>
            </a:r>
            <a:endParaRPr lang="en-US" altLang="zh-TW" sz="3600" b="1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60363" indent="-360363">
              <a:lnSpc>
                <a:spcPct val="150000"/>
              </a:lnSpc>
              <a:spcBef>
                <a:spcPts val="600"/>
              </a:spcBef>
              <a:defRPr/>
            </a:pPr>
            <a:r>
              <a:rPr lang="zh-TW" altLang="en-US" sz="36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善用學校安排的模擬面試機會</a:t>
            </a:r>
            <a:endParaRPr lang="zh-HK" altLang="en-US" sz="3600" b="1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8D8B1425-FD68-1701-25F2-2CA93F6D18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0149" y="1154114"/>
            <a:ext cx="9791701" cy="3888779"/>
          </a:xfrm>
        </p:spPr>
        <p:txBody>
          <a:bodyPr rtlCol="0">
            <a:noAutofit/>
          </a:bodyPr>
          <a:lstStyle/>
          <a:p>
            <a:pPr marL="446088" indent="-446088">
              <a:lnSpc>
                <a:spcPct val="150000"/>
              </a:lnSpc>
              <a:spcBef>
                <a:spcPts val="0"/>
              </a:spcBef>
              <a:defRPr/>
            </a:pPr>
            <a:r>
              <a:rPr lang="zh-TW" altLang="en-US" sz="36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督促子女考好餘下的考試</a:t>
            </a:r>
            <a:endParaRPr lang="en-US" altLang="zh-TW" sz="3600" b="1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446088" indent="-446088">
              <a:lnSpc>
                <a:spcPct val="150000"/>
              </a:lnSpc>
              <a:spcBef>
                <a:spcPts val="0"/>
              </a:spcBef>
              <a:defRPr/>
            </a:pPr>
            <a:r>
              <a:rPr lang="zh-TW" altLang="en-US" sz="36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關心時事，多與子女討論正、反兩面的意見，要求子女有自己的觀點</a:t>
            </a:r>
            <a:endParaRPr lang="en-US" altLang="zh-TW" sz="3600" b="1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446088" indent="-446088">
              <a:lnSpc>
                <a:spcPct val="150000"/>
              </a:lnSpc>
              <a:spcBef>
                <a:spcPts val="0"/>
              </a:spcBef>
              <a:defRPr/>
            </a:pPr>
            <a:r>
              <a:rPr lang="zh-TW" altLang="en-US" sz="36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鼓勵子女多參與不同的服務</a:t>
            </a:r>
            <a:r>
              <a:rPr lang="en-US" altLang="zh-TW" sz="36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sz="36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課外活動</a:t>
            </a:r>
            <a:r>
              <a:rPr lang="en-US" altLang="zh-TW" sz="36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sz="36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比賽，讓子女有多方面的發展</a:t>
            </a:r>
            <a:endParaRPr lang="en-US" altLang="zh-TW" sz="3600" b="1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446088" indent="-446088">
              <a:lnSpc>
                <a:spcPct val="150000"/>
              </a:lnSpc>
              <a:spcBef>
                <a:spcPts val="0"/>
              </a:spcBef>
              <a:defRPr/>
            </a:pPr>
            <a:r>
              <a:rPr lang="zh-TW" altLang="en-US" sz="36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關注子女的禮貌、待人接物態度、說話語氣等</a:t>
            </a:r>
          </a:p>
        </p:txBody>
      </p:sp>
      <p:sp>
        <p:nvSpPr>
          <p:cNvPr id="6" name="標題 1">
            <a:extLst>
              <a:ext uri="{FF2B5EF4-FFF2-40B4-BE49-F238E27FC236}">
                <a16:creationId xmlns:a16="http://schemas.microsoft.com/office/drawing/2014/main" id="{5034A98C-20F2-B6E4-92B4-A5E03B60B0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6513" y="315914"/>
            <a:ext cx="7853362" cy="838200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zh-TW" altLang="en-US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各位家長要做的事</a:t>
            </a:r>
            <a:endParaRPr lang="zh-HK" altLang="en-US" b="1" dirty="0">
              <a:solidFill>
                <a:srgbClr val="FFFF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A805CD7C-7194-4DC3-A836-0D237A2EDA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7ABB6E-949E-4AE7-BF0F-7D88D1FAA09C}" type="slidenum">
              <a:rPr lang="en-US" altLang="zh-TW" smtClean="0"/>
              <a:pPr>
                <a:defRPr/>
              </a:pPr>
              <a:t>14</a:t>
            </a:fld>
            <a:endParaRPr lang="en-US" altLang="zh-TW"/>
          </a:p>
        </p:txBody>
      </p:sp>
      <p:sp>
        <p:nvSpPr>
          <p:cNvPr id="9" name="內容版面配置區 2">
            <a:extLst>
              <a:ext uri="{FF2B5EF4-FFF2-40B4-BE49-F238E27FC236}">
                <a16:creationId xmlns:a16="http://schemas.microsoft.com/office/drawing/2014/main" id="{7966B09F-4D14-45C1-93EF-93433D4F7D19}"/>
              </a:ext>
            </a:extLst>
          </p:cNvPr>
          <p:cNvSpPr txBox="1">
            <a:spLocks/>
          </p:cNvSpPr>
          <p:nvPr/>
        </p:nvSpPr>
        <p:spPr bwMode="auto">
          <a:xfrm>
            <a:off x="1374775" y="1809750"/>
            <a:ext cx="9442449" cy="3719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171450" indent="-171450" algn="l" defTabSz="685800" rtl="0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6088" indent="-446088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36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盡量出席會考慮中學的開放日</a:t>
            </a:r>
            <a:r>
              <a:rPr lang="en-US" altLang="zh-TW" sz="36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sz="36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講座，從而可選定至少</a:t>
            </a:r>
            <a:r>
              <a:rPr lang="en-US" altLang="zh-TW" sz="36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</a:t>
            </a:r>
            <a:r>
              <a:rPr lang="zh-TW" altLang="en-US" sz="36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間心儀的中學</a:t>
            </a:r>
            <a:endParaRPr lang="en-US" altLang="zh-TW" sz="3600" b="1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446088" indent="-446088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36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與子女分析每間中學的特色及是否適合他們</a:t>
            </a:r>
            <a:endParaRPr lang="en-US" altLang="zh-TW" sz="3600" b="1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446088" indent="-446088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36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參考子女的意願</a:t>
            </a:r>
          </a:p>
        </p:txBody>
      </p:sp>
    </p:spTree>
    <p:extLst>
      <p:ext uri="{BB962C8B-B14F-4D97-AF65-F5344CB8AC3E}">
        <p14:creationId xmlns:p14="http://schemas.microsoft.com/office/powerpoint/2010/main" val="1635430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文字方塊 1">
            <a:extLst>
              <a:ext uri="{FF2B5EF4-FFF2-40B4-BE49-F238E27FC236}">
                <a16:creationId xmlns:a16="http://schemas.microsoft.com/office/drawing/2014/main" id="{CEA5A6DE-5B4D-316E-2965-C73C2ABF03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70438" y="1682750"/>
            <a:ext cx="5257800" cy="15684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defRPr/>
            </a:pPr>
            <a:r>
              <a:rPr lang="zh-TW" altLang="en-US" sz="96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多謝大家</a:t>
            </a:r>
            <a:endParaRPr lang="zh-HK" altLang="en-US" sz="9600" b="1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61140506-77D0-D077-63A2-980076E6713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04536" y="527050"/>
            <a:ext cx="2391064" cy="8636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sz="6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報分試</a:t>
            </a:r>
            <a:endParaRPr lang="zh-TW" altLang="en-US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5F35F14C-1C51-FCB4-46B3-62623EB068D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312863" y="1666875"/>
            <a:ext cx="5395912" cy="3754438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zh-TW" altLang="en-US" sz="3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共有三次</a:t>
            </a:r>
            <a:endParaRPr lang="en-US" altLang="zh-TW" sz="36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en-US" altLang="zh-TW" sz="18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sz="3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五年級第三學段考試</a:t>
            </a:r>
            <a:endParaRPr lang="en-US" altLang="zh-TW" sz="36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sz="3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六年級第一學段考試</a:t>
            </a:r>
            <a:endParaRPr lang="en-US" altLang="zh-TW" sz="36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sz="3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六年級第二學段考試</a:t>
            </a:r>
            <a:endParaRPr lang="en-US" altLang="zh-TW" sz="36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634701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>
            <a:extLst>
              <a:ext uri="{FF2B5EF4-FFF2-40B4-BE49-F238E27FC236}">
                <a16:creationId xmlns:a16="http://schemas.microsoft.com/office/drawing/2014/main" id="{12D22207-2E04-45D5-B243-199ADEA8403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8074348"/>
              </p:ext>
            </p:extLst>
          </p:nvPr>
        </p:nvGraphicFramePr>
        <p:xfrm>
          <a:off x="2256127" y="1080077"/>
          <a:ext cx="7519988" cy="50911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99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799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799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7999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96314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科目</a:t>
                      </a:r>
                      <a:endParaRPr lang="zh-HK" altLang="en-US" sz="200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1438" marR="91438" marT="45729" marB="4572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科目比重</a:t>
                      </a:r>
                      <a:endParaRPr lang="zh-HK" altLang="en-US" sz="200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1438" marR="91438" marT="45729" marB="4572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分卷</a:t>
                      </a:r>
                      <a:endParaRPr lang="zh-HK" altLang="en-US" sz="200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1438" marR="91438" marT="45729" marB="4572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分卷比重</a:t>
                      </a:r>
                      <a:endParaRPr lang="zh-HK" altLang="en-US" sz="200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1438" marR="91438" marT="45729" marB="4572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6800">
                <a:tc rowSpan="4">
                  <a:txBody>
                    <a:bodyPr/>
                    <a:lstStyle/>
                    <a:p>
                      <a:pPr algn="ctr"/>
                      <a:r>
                        <a:rPr lang="zh-TW" altLang="en-US" sz="22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中文</a:t>
                      </a:r>
                      <a:endParaRPr lang="en-US" altLang="zh-HK" sz="220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1438" marR="91438" marT="45729" marB="4572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en-US" altLang="zh-TW" sz="22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9</a:t>
                      </a:r>
                      <a:endParaRPr lang="zh-HK" altLang="en-US" sz="220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1438" marR="91438" marT="45729" marB="4572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2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閱讀</a:t>
                      </a:r>
                      <a:endParaRPr lang="zh-HK" altLang="en-US" sz="220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1438" marR="91438" marT="45729" marB="4572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2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50%</a:t>
                      </a:r>
                      <a:endParaRPr lang="zh-HK" altLang="en-US" sz="220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1438" marR="91438" marT="45729" marB="4572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6800">
                <a:tc vMerge="1">
                  <a:txBody>
                    <a:bodyPr/>
                    <a:lstStyle/>
                    <a:p>
                      <a:pPr algn="ctr"/>
                      <a:endParaRPr lang="zh-HK" altLang="en-US" sz="240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zh-HK" altLang="en-US" sz="240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2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寫作</a:t>
                      </a:r>
                      <a:endParaRPr lang="zh-HK" altLang="en-US" sz="220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1438" marR="91438" marT="45729" marB="4572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2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25%</a:t>
                      </a:r>
                      <a:endParaRPr lang="zh-HK" altLang="en-US" sz="220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1438" marR="91438" marT="45729" marB="4572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6800">
                <a:tc vMerge="1">
                  <a:txBody>
                    <a:bodyPr/>
                    <a:lstStyle/>
                    <a:p>
                      <a:pPr algn="ctr"/>
                      <a:endParaRPr lang="zh-HK" altLang="en-US" sz="240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zh-HK" altLang="en-US" sz="240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2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聆聽</a:t>
                      </a:r>
                      <a:endParaRPr lang="zh-HK" altLang="en-US" sz="220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1438" marR="91438" marT="45729" marB="4572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2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15%</a:t>
                      </a:r>
                      <a:endParaRPr lang="zh-HK" altLang="en-US" sz="220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1438" marR="91438" marT="45729" marB="4572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6800">
                <a:tc vMerge="1">
                  <a:txBody>
                    <a:bodyPr/>
                    <a:lstStyle/>
                    <a:p>
                      <a:pPr algn="ctr"/>
                      <a:endParaRPr lang="zh-HK" altLang="en-US" sz="240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zh-HK" altLang="en-US" sz="240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2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說話</a:t>
                      </a:r>
                      <a:endParaRPr lang="zh-HK" altLang="en-US" sz="220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1438" marR="91438" marT="45729" marB="4572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2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10%</a:t>
                      </a:r>
                      <a:endParaRPr lang="zh-HK" altLang="en-US" sz="220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1438" marR="91438" marT="45729" marB="4572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6800">
                <a:tc rowSpan="3">
                  <a:txBody>
                    <a:bodyPr/>
                    <a:lstStyle/>
                    <a:p>
                      <a:pPr algn="ctr"/>
                      <a:r>
                        <a:rPr lang="zh-TW" altLang="en-US" sz="22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英文</a:t>
                      </a:r>
                      <a:endParaRPr lang="zh-HK" altLang="en-US" sz="220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1438" marR="91438" marT="45729" marB="4572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US" altLang="zh-TW" sz="22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9</a:t>
                      </a:r>
                      <a:endParaRPr lang="zh-HK" altLang="en-US" sz="220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1438" marR="91438" marT="45729" marB="4572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2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讀寫</a:t>
                      </a:r>
                      <a:endParaRPr lang="zh-HK" altLang="en-US" sz="220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1438" marR="91438" marT="45729" marB="4572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2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75%</a:t>
                      </a:r>
                      <a:endParaRPr lang="zh-HK" altLang="en-US" sz="220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1438" marR="91438" marT="45729" marB="4572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6800">
                <a:tc vMerge="1">
                  <a:txBody>
                    <a:bodyPr/>
                    <a:lstStyle/>
                    <a:p>
                      <a:pPr algn="ctr"/>
                      <a:endParaRPr lang="zh-HK" altLang="en-US" sz="240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zh-HK" altLang="en-US" sz="240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2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聆聽</a:t>
                      </a:r>
                      <a:endParaRPr lang="zh-HK" altLang="en-US" sz="220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1438" marR="91438" marT="45729" marB="4572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2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15%</a:t>
                      </a:r>
                      <a:endParaRPr lang="zh-HK" altLang="en-US" sz="220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1438" marR="91438" marT="45729" marB="4572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26800">
                <a:tc vMerge="1">
                  <a:txBody>
                    <a:bodyPr/>
                    <a:lstStyle/>
                    <a:p>
                      <a:pPr algn="ctr"/>
                      <a:endParaRPr lang="zh-HK" altLang="en-US" sz="240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zh-HK" altLang="en-US" sz="240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2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說話</a:t>
                      </a:r>
                      <a:endParaRPr lang="zh-HK" altLang="en-US" sz="220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1438" marR="91438" marT="45729" marB="4572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2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10%</a:t>
                      </a:r>
                      <a:endParaRPr lang="zh-HK" altLang="en-US" sz="220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1438" marR="91438" marT="45729" marB="4572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2680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2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數學</a:t>
                      </a:r>
                      <a:endParaRPr lang="zh-HK" altLang="en-US" sz="220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1438" marR="91438" marT="45729" marB="4572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2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9</a:t>
                      </a:r>
                      <a:endParaRPr lang="zh-HK" altLang="en-US" sz="220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1438" marR="91438" marT="45729" marB="4572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2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--</a:t>
                      </a:r>
                      <a:endParaRPr lang="zh-HK" altLang="en-US" sz="220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1438" marR="91438" marT="45729" marB="4572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2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100%</a:t>
                      </a:r>
                      <a:endParaRPr lang="zh-HK" altLang="en-US" sz="220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1438" marR="91438" marT="45729" marB="4572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2680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2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常識</a:t>
                      </a:r>
                      <a:endParaRPr lang="zh-HK" altLang="en-US" sz="220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1438" marR="91438" marT="45729" marB="4572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2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</a:t>
                      </a:r>
                      <a:endParaRPr lang="zh-HK" altLang="en-US" sz="220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1438" marR="91438" marT="45729" marB="4572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2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--</a:t>
                      </a:r>
                      <a:endParaRPr lang="zh-HK" altLang="en-US" sz="220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1438" marR="91438" marT="45729" marB="4572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2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100%</a:t>
                      </a:r>
                      <a:endParaRPr lang="zh-HK" altLang="en-US" sz="220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1438" marR="91438" marT="45729" marB="4572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2680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2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視藝</a:t>
                      </a:r>
                      <a:endParaRPr lang="zh-HK" altLang="en-US" sz="220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1438" marR="91438" marT="45729" marB="4572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2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endParaRPr lang="zh-HK" altLang="en-US" sz="220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1438" marR="91438" marT="45729" marB="4572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2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--</a:t>
                      </a:r>
                      <a:endParaRPr lang="zh-HK" altLang="en-US" sz="220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1438" marR="91438" marT="45729" marB="4572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2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100%</a:t>
                      </a:r>
                      <a:endParaRPr lang="zh-HK" altLang="en-US" sz="220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1438" marR="91438" marT="45729" marB="4572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2680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2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音樂</a:t>
                      </a:r>
                      <a:endParaRPr lang="zh-HK" altLang="en-US" sz="220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1438" marR="91438" marT="45729" marB="4572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2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HK" altLang="en-US" sz="220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1438" marR="91438" marT="45729" marB="4572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2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--</a:t>
                      </a:r>
                      <a:endParaRPr lang="zh-HK" altLang="en-US" sz="220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1438" marR="91438" marT="45729" marB="4572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2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100%</a:t>
                      </a:r>
                      <a:endParaRPr lang="zh-HK" altLang="en-US" sz="220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1438" marR="91438" marT="45729" marB="4572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3" name="矩形 2">
            <a:extLst>
              <a:ext uri="{FF2B5EF4-FFF2-40B4-BE49-F238E27FC236}">
                <a16:creationId xmlns:a16="http://schemas.microsoft.com/office/drawing/2014/main" id="{4AC6307D-1691-4D35-9923-A7B2019C1B25}"/>
              </a:ext>
            </a:extLst>
          </p:cNvPr>
          <p:cNvSpPr/>
          <p:nvPr/>
        </p:nvSpPr>
        <p:spPr>
          <a:xfrm>
            <a:off x="3824039" y="140915"/>
            <a:ext cx="413446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44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報分試各科比重</a:t>
            </a:r>
            <a:endParaRPr lang="zh-HK" altLang="en-US" sz="4400" dirty="0"/>
          </a:p>
        </p:txBody>
      </p:sp>
    </p:spTree>
    <p:extLst>
      <p:ext uri="{BB962C8B-B14F-4D97-AF65-F5344CB8AC3E}">
        <p14:creationId xmlns:p14="http://schemas.microsoft.com/office/powerpoint/2010/main" val="2012756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834FEFCB-D8C3-7E6F-BFB8-1DC266DACA6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638550" y="635000"/>
            <a:ext cx="47244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sz="48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派位組別的釐定</a:t>
            </a:r>
            <a:endParaRPr lang="zh-TW" altLang="en-US" sz="36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CDCD60DF-9CA5-923D-609E-B2C612FE941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727325" y="1778000"/>
            <a:ext cx="6883400" cy="4330700"/>
          </a:xfrm>
        </p:spPr>
        <p:txBody>
          <a:bodyPr rtlCol="0">
            <a:normAutofit/>
          </a:bodyPr>
          <a:lstStyle/>
          <a:p>
            <a:pPr indent="-216000" eaLnBrk="1" fontAlgn="auto" hangingPunct="1">
              <a:lnSpc>
                <a:spcPct val="100000"/>
              </a:lnSpc>
              <a:spcAft>
                <a:spcPts val="0"/>
              </a:spcAft>
              <a:buFont typeface="Arial" charset="0"/>
              <a:buChar char="•"/>
              <a:defRPr/>
            </a:pPr>
            <a:r>
              <a:rPr lang="zh-TW" altLang="en-US" sz="30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學生成績經電腦計算各科比重後，得出報分試成績</a:t>
            </a:r>
            <a:endParaRPr lang="en-US" altLang="zh-TW" sz="3000" b="1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indent="-216000" eaLnBrk="1" fontAlgn="auto" hangingPunct="1">
              <a:lnSpc>
                <a:spcPct val="100000"/>
              </a:lnSpc>
              <a:spcAft>
                <a:spcPts val="0"/>
              </a:spcAft>
              <a:buFont typeface="Arial" charset="0"/>
              <a:buChar char="•"/>
              <a:defRPr/>
            </a:pPr>
            <a:r>
              <a:rPr lang="zh-TW" altLang="en-US" sz="30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三次報分試的成績經電腦計算及調整後</a:t>
            </a:r>
            <a:r>
              <a:rPr lang="en-US" altLang="zh-TW" sz="2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經標準化過程</a:t>
            </a:r>
            <a:r>
              <a:rPr lang="en-US" altLang="zh-TW" sz="2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30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得出的</a:t>
            </a:r>
            <a:r>
              <a:rPr lang="zh-TW" altLang="en-US" sz="30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模擬</a:t>
            </a:r>
            <a:r>
              <a:rPr lang="zh-TW" altLang="en-US" sz="30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校內排名</a:t>
            </a:r>
            <a:endParaRPr lang="en-US" altLang="zh-TW" sz="3000" b="1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indent="-216000" eaLnBrk="1" fontAlgn="auto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defRPr/>
            </a:pPr>
            <a:r>
              <a:rPr lang="zh-TW" altLang="en-US" sz="30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按</a:t>
            </a:r>
            <a:r>
              <a:rPr lang="en-US" altLang="zh-TW" sz="30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15-16</a:t>
            </a:r>
            <a:r>
              <a:rPr lang="zh-TW" altLang="en-US" sz="30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及</a:t>
            </a:r>
            <a:r>
              <a:rPr lang="en-US" altLang="zh-TW" sz="30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17-18</a:t>
            </a:r>
            <a:r>
              <a:rPr lang="zh-TW" altLang="en-US" sz="30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年度師兄及師姐在中一入學前測驗</a:t>
            </a:r>
            <a:r>
              <a:rPr lang="en-US" altLang="zh-TW" sz="30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(PS1)</a:t>
            </a:r>
            <a:r>
              <a:rPr lang="zh-TW" altLang="en-US" sz="30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的組別分佈百分比分配給校內學生</a:t>
            </a:r>
          </a:p>
          <a:p>
            <a:pPr indent="-216000" eaLnBrk="1" fontAlgn="auto" hangingPunct="1">
              <a:lnSpc>
                <a:spcPct val="100000"/>
              </a:lnSpc>
              <a:spcAft>
                <a:spcPts val="0"/>
              </a:spcAft>
              <a:defRPr/>
            </a:pPr>
            <a:endParaRPr lang="en-US" altLang="zh-TW" sz="3000" b="1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indent="-216000" eaLnBrk="1" fontAlgn="auto" hangingPunct="1">
              <a:lnSpc>
                <a:spcPct val="100000"/>
              </a:lnSpc>
              <a:spcAft>
                <a:spcPts val="0"/>
              </a:spcAft>
              <a:defRPr/>
            </a:pPr>
            <a:endParaRPr lang="en-US" altLang="zh-TW" sz="3000" b="1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197928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>
            <a:extLst>
              <a:ext uri="{FF2B5EF4-FFF2-40B4-BE49-F238E27FC236}">
                <a16:creationId xmlns:a16="http://schemas.microsoft.com/office/drawing/2014/main" id="{E81BD83E-99F4-4CA4-3B22-08765B30C1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4669" y="509588"/>
            <a:ext cx="8229600" cy="1139825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zh-TW" altLang="en-US" sz="48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「中學學位分配」日程 </a:t>
            </a:r>
            <a:endParaRPr lang="zh-HK" altLang="en-US" sz="48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5" name="內容版面配置區 4">
            <a:extLst>
              <a:ext uri="{FF2B5EF4-FFF2-40B4-BE49-F238E27FC236}">
                <a16:creationId xmlns:a16="http://schemas.microsoft.com/office/drawing/2014/main" id="{19691D68-4B38-D203-1F11-8B2F521EFD3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433287"/>
              </p:ext>
            </p:extLst>
          </p:nvPr>
        </p:nvGraphicFramePr>
        <p:xfrm>
          <a:off x="1573609" y="1449388"/>
          <a:ext cx="9044781" cy="4821618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3474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972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42304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日期</a:t>
                      </a:r>
                      <a:endParaRPr lang="zh-HK" altLang="en-US" sz="3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T="45684" marB="4568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工作摘要</a:t>
                      </a:r>
                      <a:endParaRPr lang="zh-HK" altLang="en-US" sz="3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T="45684" marB="45684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2304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2022</a:t>
                      </a:r>
                      <a:r>
                        <a:rPr lang="zh-TW" altLang="en-US" sz="3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年</a:t>
                      </a:r>
                      <a:r>
                        <a:rPr lang="en-US" altLang="zh-TW" sz="3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</a:t>
                      </a:r>
                      <a:r>
                        <a:rPr lang="zh-TW" altLang="en-US" sz="3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月</a:t>
                      </a:r>
                      <a:endParaRPr lang="zh-HK" altLang="en-US" sz="3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T="45684" marB="4568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五年級第三學段考試</a:t>
                      </a:r>
                      <a:endParaRPr lang="zh-HK" altLang="en-US" sz="3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T="45684" marB="45684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2304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2022</a:t>
                      </a:r>
                      <a:r>
                        <a:rPr lang="zh-TW" altLang="en-US" sz="3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年</a:t>
                      </a:r>
                      <a:r>
                        <a:rPr lang="en-US" altLang="zh-TW" sz="3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11</a:t>
                      </a:r>
                      <a:r>
                        <a:rPr lang="zh-TW" altLang="en-US" sz="3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月底</a:t>
                      </a:r>
                      <a:endParaRPr lang="zh-HK" altLang="en-US" sz="3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T="45684" marB="4568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六年級第一學段考試</a:t>
                      </a:r>
                      <a:endParaRPr lang="zh-HK" altLang="en-US" sz="3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T="45684" marB="45684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2304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2022</a:t>
                      </a:r>
                      <a:r>
                        <a:rPr lang="zh-TW" altLang="en-US" sz="3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年</a:t>
                      </a:r>
                      <a:r>
                        <a:rPr lang="en-US" altLang="zh-TW" sz="3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12</a:t>
                      </a:r>
                      <a:r>
                        <a:rPr lang="zh-TW" altLang="en-US" sz="3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月</a:t>
                      </a:r>
                      <a:endParaRPr lang="zh-HK" altLang="en-US" sz="3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T="45684" marB="4568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自行分配學位家長講座</a:t>
                      </a:r>
                      <a:endParaRPr lang="zh-HK" altLang="en-US" sz="3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T="45684" marB="45684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67794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2023</a:t>
                      </a:r>
                      <a:r>
                        <a:rPr lang="zh-TW" altLang="en-US" sz="3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年</a:t>
                      </a:r>
                      <a:r>
                        <a:rPr lang="en-US" altLang="zh-TW" sz="3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r>
                        <a:rPr lang="zh-TW" altLang="en-US" sz="3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月</a:t>
                      </a:r>
                      <a:endParaRPr lang="zh-HK" altLang="en-US" sz="3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T="45684" marB="4568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自行分配學位階段</a:t>
                      </a:r>
                      <a:endParaRPr lang="en-US" altLang="zh-TW" sz="3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400" b="1" kern="120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[</a:t>
                      </a:r>
                      <a:r>
                        <a:rPr lang="zh-TW" altLang="en-US" sz="2400" b="1" kern="120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申請日期為</a:t>
                      </a:r>
                      <a:r>
                        <a:rPr lang="en-US" altLang="zh-TW" sz="2400" b="1" kern="120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2023</a:t>
                      </a:r>
                      <a:r>
                        <a:rPr lang="zh-TW" altLang="en-US" sz="2400" b="1" kern="120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年</a:t>
                      </a:r>
                      <a:r>
                        <a:rPr lang="en-US" altLang="zh-TW" sz="2400" b="1" kern="120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r>
                        <a:rPr lang="zh-TW" altLang="en-US" sz="2400" b="1" kern="120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月</a:t>
                      </a:r>
                      <a:r>
                        <a:rPr lang="en-US" altLang="zh-TW" sz="2400" b="1" kern="120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r>
                        <a:rPr lang="zh-TW" altLang="en-US" sz="2400" b="1" kern="120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日至</a:t>
                      </a:r>
                      <a:r>
                        <a:rPr lang="en-US" altLang="zh-TW" sz="2400" b="1" kern="120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r>
                        <a:rPr lang="zh-TW" altLang="en-US" sz="2400" b="1" kern="120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月</a:t>
                      </a:r>
                      <a:r>
                        <a:rPr lang="en-US" altLang="zh-TW" sz="2400" b="1" kern="120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17</a:t>
                      </a:r>
                      <a:r>
                        <a:rPr lang="zh-TW" altLang="en-US" sz="2400" b="1" kern="120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日</a:t>
                      </a:r>
                      <a:r>
                        <a:rPr lang="en-US" altLang="zh-TW" sz="2400" b="1" kern="120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]</a:t>
                      </a:r>
                      <a:endParaRPr lang="en-US" altLang="zh-TW" sz="2400" b="1" i="0" kern="1200" dirty="0">
                        <a:solidFill>
                          <a:srgbClr val="FF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 marT="45684" marB="45684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42304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2023</a:t>
                      </a:r>
                      <a:r>
                        <a:rPr lang="zh-TW" altLang="en-US" sz="3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年</a:t>
                      </a:r>
                      <a:r>
                        <a:rPr lang="en-US" altLang="zh-TW" sz="3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r>
                        <a:rPr lang="zh-TW" altLang="en-US" sz="3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月</a:t>
                      </a:r>
                      <a:endParaRPr lang="zh-HK" altLang="en-US" sz="3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T="45684" marB="4568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跨網申請</a:t>
                      </a:r>
                      <a:r>
                        <a:rPr lang="en-US" altLang="zh-TW" sz="3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altLang="en-US" sz="3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一</a:t>
                      </a:r>
                      <a:r>
                        <a:rPr lang="en-US" altLang="zh-TW" sz="3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  <a:endParaRPr lang="zh-HK" altLang="en-US" sz="3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T="45684" marB="45684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42304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2023</a:t>
                      </a:r>
                      <a:r>
                        <a:rPr lang="zh-TW" altLang="en-US" sz="3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年</a:t>
                      </a:r>
                      <a:r>
                        <a:rPr lang="en-US" altLang="zh-TW" sz="3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r>
                        <a:rPr lang="zh-TW" altLang="en-US" sz="3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月</a:t>
                      </a:r>
                      <a:endParaRPr lang="zh-HK" altLang="en-US" sz="3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T="45684" marB="45684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3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跨網申請</a:t>
                      </a:r>
                      <a:r>
                        <a:rPr lang="en-US" altLang="zh-TW" sz="3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altLang="en-US" sz="3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二</a:t>
                      </a:r>
                      <a:r>
                        <a:rPr lang="en-US" altLang="zh-TW" sz="3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  <a:endParaRPr lang="zh-HK" altLang="en-US" sz="3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T="45684" marB="45684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9758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內容版面配置區 4">
            <a:extLst>
              <a:ext uri="{FF2B5EF4-FFF2-40B4-BE49-F238E27FC236}">
                <a16:creationId xmlns:a16="http://schemas.microsoft.com/office/drawing/2014/main" id="{F0C271CC-30B2-959D-85A1-C83369E4735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22714175"/>
              </p:ext>
            </p:extLst>
          </p:nvPr>
        </p:nvGraphicFramePr>
        <p:xfrm>
          <a:off x="1397397" y="1516063"/>
          <a:ext cx="9397206" cy="4818061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5353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618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72364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日期</a:t>
                      </a:r>
                      <a:endParaRPr lang="zh-HK" altLang="en-US" sz="3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工作摘要</a:t>
                      </a:r>
                      <a:endParaRPr lang="zh-HK" altLang="en-US" sz="3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T="45717" marB="45717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2364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2023</a:t>
                      </a:r>
                      <a:r>
                        <a:rPr lang="zh-TW" altLang="en-US" sz="3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年</a:t>
                      </a:r>
                      <a:r>
                        <a:rPr lang="en-US" altLang="zh-TW" sz="3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r>
                        <a:rPr lang="zh-TW" altLang="en-US" sz="3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月</a:t>
                      </a:r>
                      <a:endParaRPr lang="zh-HK" altLang="en-US" sz="3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T="45717" marB="4571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六年級第二學段考試</a:t>
                      </a:r>
                      <a:endParaRPr lang="zh-HK" altLang="en-US" sz="3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T="45717" marB="45717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2364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2023</a:t>
                      </a:r>
                      <a:r>
                        <a:rPr lang="zh-TW" altLang="en-US" sz="3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年</a:t>
                      </a:r>
                      <a:r>
                        <a:rPr lang="en-US" altLang="zh-TW" sz="3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r>
                        <a:rPr lang="zh-TW" altLang="en-US" sz="3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月</a:t>
                      </a:r>
                      <a:endParaRPr lang="zh-HK" altLang="en-US" sz="3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T="45717" marB="4571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統一派位家長講座</a:t>
                      </a:r>
                      <a:endParaRPr lang="zh-HK" altLang="en-US" sz="3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T="45717" marB="45717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08183"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3200" b="0" kern="1200" dirty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2023</a:t>
                      </a:r>
                      <a:r>
                        <a:rPr lang="zh-HK" altLang="en-US" sz="3200" b="0" kern="1200" dirty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年</a:t>
                      </a:r>
                      <a:r>
                        <a:rPr lang="en-US" altLang="zh-HK" sz="3200" b="0" kern="1200" dirty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r>
                        <a:rPr lang="zh-HK" altLang="en-US" sz="3200" b="0" kern="1200" dirty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月</a:t>
                      </a:r>
                      <a:r>
                        <a:rPr lang="en-US" altLang="zh-HK" sz="3200" b="0" kern="1200" dirty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31</a:t>
                      </a:r>
                      <a:r>
                        <a:rPr lang="zh-HK" altLang="en-US" sz="3200" b="0" kern="1200" dirty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日</a:t>
                      </a:r>
                      <a:endParaRPr lang="zh-HK" altLang="en-US" sz="3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T="45717" marB="4571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提早公佈自行分配學位的結果</a:t>
                      </a:r>
                      <a:endParaRPr lang="en-US" altLang="zh-TW" sz="3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/>
                      <a:r>
                        <a:rPr lang="en-US" altLang="zh-TW" sz="2400" b="1" dirty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altLang="en-US" sz="2400" b="1" dirty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中學只通知正選生，不通知後補生</a:t>
                      </a:r>
                      <a:r>
                        <a:rPr lang="en-US" altLang="zh-TW" sz="2400" b="1" dirty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  <a:endParaRPr lang="zh-HK" altLang="en-US" sz="2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T="45717" marB="45717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20422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2023</a:t>
                      </a:r>
                      <a:r>
                        <a:rPr lang="zh-TW" altLang="en-US" sz="3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年</a:t>
                      </a:r>
                      <a:r>
                        <a:rPr lang="en-US" altLang="zh-TW" sz="3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r>
                        <a:rPr lang="zh-TW" altLang="en-US" sz="3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月</a:t>
                      </a:r>
                      <a:endParaRPr lang="zh-HK" altLang="en-US" sz="3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T="45717" marB="4571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統一派位選校階段</a:t>
                      </a:r>
                      <a:endParaRPr lang="en-US" altLang="zh-TW" sz="3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HK" sz="3200" b="0" kern="1200" dirty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(2023</a:t>
                      </a:r>
                      <a:r>
                        <a:rPr lang="zh-HK" altLang="en-US" sz="3200" b="0" kern="1200" dirty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年</a:t>
                      </a:r>
                      <a:r>
                        <a:rPr lang="en-US" altLang="zh-HK" sz="3200" b="0" kern="1200" dirty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r>
                        <a:rPr lang="zh-HK" altLang="en-US" sz="3200" b="0" kern="1200" dirty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月中旬至</a:t>
                      </a:r>
                      <a:r>
                        <a:rPr lang="en-US" altLang="zh-HK" sz="3200" b="0" kern="1200" dirty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</a:t>
                      </a:r>
                      <a:r>
                        <a:rPr lang="zh-HK" altLang="en-US" sz="3200" b="0" kern="1200" dirty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月初</a:t>
                      </a:r>
                      <a:r>
                        <a:rPr lang="en-US" altLang="zh-HK" sz="3200" b="0" kern="1200" dirty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  <a:endParaRPr lang="zh-HK" altLang="en-US" sz="3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T="45717" marB="45717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72364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2023</a:t>
                      </a:r>
                      <a:r>
                        <a:rPr lang="zh-TW" altLang="en-US" sz="3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年</a:t>
                      </a:r>
                      <a:r>
                        <a:rPr lang="en-US" altLang="zh-TW" sz="3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</a:t>
                      </a:r>
                      <a:r>
                        <a:rPr lang="zh-TW" altLang="en-US" sz="3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月</a:t>
                      </a:r>
                      <a:r>
                        <a:rPr lang="en-US" altLang="zh-TW" sz="3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11</a:t>
                      </a:r>
                      <a:r>
                        <a:rPr lang="zh-TW" altLang="en-US" sz="3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日</a:t>
                      </a:r>
                      <a:endParaRPr lang="zh-HK" altLang="en-US" sz="3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T="45717" marB="4571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公佈派位結果</a:t>
                      </a:r>
                      <a:endParaRPr lang="zh-HK" altLang="en-US" sz="3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T="45717" marB="45717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" name="標題 1">
            <a:extLst>
              <a:ext uri="{FF2B5EF4-FFF2-40B4-BE49-F238E27FC236}">
                <a16:creationId xmlns:a16="http://schemas.microsoft.com/office/drawing/2014/main" id="{B84D1A58-BBEA-7EA8-B12D-38CBC57D69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7519" y="523876"/>
            <a:ext cx="8229600" cy="1139825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zh-TW" altLang="en-US" sz="48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「中學學位分配」日程 </a:t>
            </a:r>
            <a:endParaRPr lang="zh-HK" altLang="en-US" sz="48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664610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8916BB57-478F-8493-FA1C-0001277E2D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97362" y="2350790"/>
            <a:ext cx="8518237" cy="435133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zh-TW" altLang="en-US" sz="36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每名學生可向不多於 </a:t>
            </a:r>
            <a:r>
              <a:rPr lang="en-US" altLang="zh-TW" sz="36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itchFamily="18" charset="0"/>
              </a:rPr>
              <a:t>2</a:t>
            </a:r>
            <a:r>
              <a:rPr lang="en-US" altLang="zh-TW" sz="36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36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間中學作出申請</a:t>
            </a:r>
            <a:endParaRPr lang="en-US" altLang="zh-TW" sz="3600" b="1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150000"/>
              </a:lnSpc>
            </a:pPr>
            <a:r>
              <a:rPr lang="zh-TW" altLang="en-US" sz="3600" b="1" u="sng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由</a:t>
            </a:r>
            <a:r>
              <a:rPr lang="en-US" altLang="zh-TW" sz="3600" b="1" u="sng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2019-2020</a:t>
            </a:r>
            <a:r>
              <a:rPr lang="zh-TW" altLang="en-US" sz="3600" b="1" u="sng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年度開始，</a:t>
            </a:r>
            <a:r>
              <a:rPr lang="en-US" altLang="zh-TW" sz="3600" b="1" u="sng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</a:t>
            </a:r>
            <a:r>
              <a:rPr lang="zh-TW" altLang="en-US" sz="3600" b="1" u="sng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月底會提早公佈自行分配學位的結果</a:t>
            </a:r>
            <a:endParaRPr lang="en-US" altLang="zh-TW" sz="3600" b="1" u="sng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150000"/>
              </a:lnSpc>
            </a:pPr>
            <a:endParaRPr lang="en-US" altLang="zh-TW" sz="3600" b="1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150000"/>
              </a:lnSpc>
            </a:pPr>
            <a:endParaRPr lang="zh-HK" altLang="en-US" sz="36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55B3586E-D8FB-0D68-95A6-D9E91B1150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26845" y="995065"/>
            <a:ext cx="5761037" cy="108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  <a:ea typeface="新細明體" panose="02020500000000000000" pitchFamily="18" charset="-120"/>
              </a:defRPr>
            </a:lvl2pPr>
            <a:lvl3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  <a:ea typeface="新細明體" panose="02020500000000000000" pitchFamily="18" charset="-120"/>
              </a:defRPr>
            </a:lvl3pPr>
            <a:lvl4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  <a:ea typeface="新細明體" panose="02020500000000000000" pitchFamily="18" charset="-120"/>
              </a:defRPr>
            </a:lvl4pPr>
            <a:lvl5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  <a:ea typeface="新細明體" panose="02020500000000000000" pitchFamily="18" charset="-120"/>
              </a:defRPr>
            </a:lvl5pPr>
            <a:lvl6pPr marL="4572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  <a:ea typeface="新細明體" panose="02020500000000000000" pitchFamily="18" charset="-120"/>
              </a:defRPr>
            </a:lvl6pPr>
            <a:lvl7pPr marL="9144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  <a:ea typeface="新細明體" panose="02020500000000000000" pitchFamily="18" charset="-120"/>
              </a:defRPr>
            </a:lvl7pPr>
            <a:lvl8pPr marL="13716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  <a:ea typeface="新細明體" panose="02020500000000000000" pitchFamily="18" charset="-120"/>
              </a:defRPr>
            </a:lvl8pPr>
            <a:lvl9pPr marL="18288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fontAlgn="auto" hangingPunct="1">
              <a:spcAft>
                <a:spcPts val="0"/>
              </a:spcAft>
              <a:defRPr/>
            </a:pPr>
            <a:r>
              <a:rPr lang="zh-TW" altLang="en-US" sz="54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自行分配學位</a:t>
            </a:r>
            <a:br>
              <a:rPr lang="en-US" altLang="zh-TW" sz="54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sz="36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en-US" altLang="zh-TW" sz="3600" b="1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2023</a:t>
            </a:r>
            <a:r>
              <a:rPr lang="zh-TW" altLang="en-US" sz="3600" b="1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年</a:t>
            </a:r>
            <a:r>
              <a:rPr lang="en-US" altLang="zh-TW" sz="3600" b="1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sz="3600" b="1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sz="3600" b="1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</a:t>
            </a:r>
            <a:r>
              <a:rPr lang="zh-TW" altLang="en-US" sz="3600" b="1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日至</a:t>
            </a:r>
            <a:r>
              <a:rPr lang="en-US" altLang="zh-TW" sz="3600" b="1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sz="3600" b="1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sz="3600" b="1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17</a:t>
            </a:r>
            <a:r>
              <a:rPr lang="zh-TW" altLang="en-US" sz="3600" b="1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日</a:t>
            </a:r>
            <a:r>
              <a:rPr lang="en-US" altLang="zh-TW" sz="36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br>
              <a:rPr lang="zh-TW" altLang="en-US" sz="54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endParaRPr lang="zh-TW" altLang="en-US" sz="5400" b="1" dirty="0">
              <a:solidFill>
                <a:srgbClr val="FFFF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54771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A7BE4820-3F4F-D740-EFC8-4E93ABFCE3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7363" y="504825"/>
            <a:ext cx="8497887" cy="1089025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lstStyle>
            <a:lvl1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  <a:ea typeface="新細明體" panose="02020500000000000000" pitchFamily="18" charset="-120"/>
              </a:defRPr>
            </a:lvl2pPr>
            <a:lvl3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  <a:ea typeface="新細明體" panose="02020500000000000000" pitchFamily="18" charset="-120"/>
              </a:defRPr>
            </a:lvl3pPr>
            <a:lvl4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  <a:ea typeface="新細明體" panose="02020500000000000000" pitchFamily="18" charset="-120"/>
              </a:defRPr>
            </a:lvl4pPr>
            <a:lvl5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  <a:ea typeface="新細明體" panose="02020500000000000000" pitchFamily="18" charset="-120"/>
              </a:defRPr>
            </a:lvl5pPr>
            <a:lvl6pPr marL="4572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  <a:ea typeface="新細明體" panose="02020500000000000000" pitchFamily="18" charset="-120"/>
              </a:defRPr>
            </a:lvl6pPr>
            <a:lvl7pPr marL="9144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  <a:ea typeface="新細明體" panose="02020500000000000000" pitchFamily="18" charset="-120"/>
              </a:defRPr>
            </a:lvl7pPr>
            <a:lvl8pPr marL="13716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  <a:ea typeface="新細明體" panose="02020500000000000000" pitchFamily="18" charset="-120"/>
              </a:defRPr>
            </a:lvl8pPr>
            <a:lvl9pPr marL="18288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fontAlgn="auto" hangingPunct="1">
              <a:spcAft>
                <a:spcPts val="0"/>
              </a:spcAft>
              <a:defRPr/>
            </a:pPr>
            <a:r>
              <a:rPr lang="zh-TW" altLang="en-US" sz="44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自行分配學位</a:t>
            </a:r>
            <a:r>
              <a:rPr lang="en-US" altLang="zh-TW" sz="44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44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續</a:t>
            </a:r>
            <a:r>
              <a:rPr lang="en-US" altLang="zh-TW" sz="44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4400" b="1" dirty="0">
              <a:solidFill>
                <a:srgbClr val="FFFF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內容版面配置區 2">
            <a:extLst>
              <a:ext uri="{FF2B5EF4-FFF2-40B4-BE49-F238E27FC236}">
                <a16:creationId xmlns:a16="http://schemas.microsoft.com/office/drawing/2014/main" id="{B66EC9C0-94EB-29D9-05DC-B851253D1F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69244" y="1593850"/>
            <a:ext cx="9053512" cy="4737100"/>
          </a:xfrm>
        </p:spPr>
        <p:txBody>
          <a:bodyPr rtlCol="0">
            <a:noAutofit/>
          </a:bodyPr>
          <a:lstStyle/>
          <a:p>
            <a:pPr marL="0" indent="536575" eaLnBrk="1" fontAlgn="auto" hangingPunct="1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TW" altLang="en-US" sz="36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小六家長應：</a:t>
            </a:r>
            <a:endParaRPr lang="en-US" altLang="zh-TW" sz="3600" b="1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 indent="-514350" eaLnBrk="1" fontAlgn="auto" hangingPunct="1">
              <a:lnSpc>
                <a:spcPct val="100000"/>
              </a:lnSpc>
              <a:spcAft>
                <a:spcPts val="0"/>
              </a:spcAft>
              <a:defRPr/>
            </a:pPr>
            <a:r>
              <a:rPr lang="zh-TW" altLang="en-US" sz="36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考慮子女的能力、性向及興趣，與子女傾談，了解他們自己的意願</a:t>
            </a:r>
            <a:endParaRPr lang="en-US" altLang="zh-TW" sz="3600" b="1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 indent="-514350" eaLnBrk="1" fontAlgn="auto" hangingPunct="1">
              <a:lnSpc>
                <a:spcPct val="100000"/>
              </a:lnSpc>
              <a:spcAft>
                <a:spcPts val="0"/>
              </a:spcAft>
              <a:defRPr/>
            </a:pPr>
            <a:r>
              <a:rPr lang="zh-TW" altLang="en-US" sz="36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了解子女所屬派位組別</a:t>
            </a:r>
            <a:r>
              <a:rPr lang="en-US" altLang="zh-TW" sz="36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36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模擬</a:t>
            </a:r>
            <a:r>
              <a:rPr lang="en-US" altLang="zh-TW" sz="36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pPr marL="628650" lvl="2" indent="0">
              <a:lnSpc>
                <a:spcPct val="100000"/>
              </a:lnSpc>
              <a:buNone/>
              <a:defRPr/>
            </a:pPr>
            <a:r>
              <a:rPr lang="en-US" altLang="zh-TW" sz="34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34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於</a:t>
            </a:r>
            <a:r>
              <a:rPr lang="en-US" altLang="zh-TW" sz="34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11</a:t>
            </a:r>
            <a:r>
              <a:rPr lang="zh-TW" altLang="en-US" sz="34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月的考試後，班主任會與家長面談，並告知學生在兩次報分試成績合併後的預計組別</a:t>
            </a:r>
            <a:r>
              <a:rPr lang="en-US" altLang="zh-TW" sz="34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pPr lvl="1" eaLnBrk="1" fontAlgn="auto" hangingPunct="1">
              <a:lnSpc>
                <a:spcPct val="100000"/>
              </a:lnSpc>
              <a:spcAft>
                <a:spcPts val="0"/>
              </a:spcAft>
              <a:defRPr/>
            </a:pPr>
            <a:endParaRPr lang="en-US" altLang="zh-TW" sz="3600" b="1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285797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C9A2F153-17A5-AC71-0F56-60A7F01919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19349" y="1978025"/>
            <a:ext cx="7124701" cy="4351338"/>
          </a:xfrm>
        </p:spPr>
        <p:txBody>
          <a:bodyPr>
            <a:normAutofit/>
          </a:bodyPr>
          <a:lstStyle/>
          <a:p>
            <a:r>
              <a:rPr lang="zh-TW" altLang="en-US" sz="36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選定</a:t>
            </a:r>
            <a:r>
              <a:rPr lang="en-US" altLang="zh-TW" sz="36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en-US" sz="36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至</a:t>
            </a:r>
            <a:r>
              <a:rPr lang="en-US" altLang="zh-TW" sz="36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</a:t>
            </a:r>
            <a:r>
              <a:rPr lang="zh-TW" altLang="en-US" sz="36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間適合及心儀的中學，並出席其開放日、家長會</a:t>
            </a:r>
            <a:endParaRPr lang="en-US" altLang="zh-TW" sz="3600" b="1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endParaRPr lang="en-US" altLang="zh-TW" sz="3600" b="1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6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在</a:t>
            </a:r>
            <a:r>
              <a:rPr lang="en-US" altLang="zh-TW" sz="36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2023</a:t>
            </a:r>
            <a:r>
              <a:rPr lang="zh-TW" altLang="en-US" sz="36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年</a:t>
            </a:r>
            <a:r>
              <a:rPr lang="en-US" altLang="zh-TW" sz="36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sz="36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sz="36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17</a:t>
            </a:r>
            <a:r>
              <a:rPr lang="zh-TW" altLang="en-US" sz="36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日前向不多於</a:t>
            </a:r>
            <a:r>
              <a:rPr lang="en-US" altLang="zh-TW" sz="36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en-US" sz="36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間中學作出申請</a:t>
            </a:r>
            <a:endParaRPr lang="en-US" altLang="zh-TW" sz="3600" b="1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HK" altLang="en-US" sz="36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BE66A204-60E8-6DB7-3D11-2406CF8E4C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2755" y="528637"/>
            <a:ext cx="8497887" cy="1089025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lstStyle>
            <a:lvl1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  <a:ea typeface="新細明體" panose="02020500000000000000" pitchFamily="18" charset="-120"/>
              </a:defRPr>
            </a:lvl2pPr>
            <a:lvl3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  <a:ea typeface="新細明體" panose="02020500000000000000" pitchFamily="18" charset="-120"/>
              </a:defRPr>
            </a:lvl3pPr>
            <a:lvl4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  <a:ea typeface="新細明體" panose="02020500000000000000" pitchFamily="18" charset="-120"/>
              </a:defRPr>
            </a:lvl4pPr>
            <a:lvl5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  <a:ea typeface="新細明體" panose="02020500000000000000" pitchFamily="18" charset="-120"/>
              </a:defRPr>
            </a:lvl5pPr>
            <a:lvl6pPr marL="4572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  <a:ea typeface="新細明體" panose="02020500000000000000" pitchFamily="18" charset="-120"/>
              </a:defRPr>
            </a:lvl6pPr>
            <a:lvl7pPr marL="9144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  <a:ea typeface="新細明體" panose="02020500000000000000" pitchFamily="18" charset="-120"/>
              </a:defRPr>
            </a:lvl7pPr>
            <a:lvl8pPr marL="13716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  <a:ea typeface="新細明體" panose="02020500000000000000" pitchFamily="18" charset="-120"/>
              </a:defRPr>
            </a:lvl8pPr>
            <a:lvl9pPr marL="18288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fontAlgn="auto" hangingPunct="1">
              <a:spcAft>
                <a:spcPts val="0"/>
              </a:spcAft>
              <a:defRPr/>
            </a:pPr>
            <a:r>
              <a:rPr lang="zh-TW" altLang="en-US" sz="44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自行分配學位</a:t>
            </a:r>
            <a:r>
              <a:rPr lang="en-US" altLang="zh-TW" sz="44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44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續</a:t>
            </a:r>
            <a:r>
              <a:rPr lang="en-US" altLang="zh-TW" sz="44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4400" b="1" dirty="0">
              <a:solidFill>
                <a:srgbClr val="FFFF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111192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1150</Words>
  <Application>Microsoft Office PowerPoint</Application>
  <PresentationFormat>寬螢幕</PresentationFormat>
  <Paragraphs>143</Paragraphs>
  <Slides>15</Slides>
  <Notes>5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15</vt:i4>
      </vt:variant>
    </vt:vector>
  </HeadingPairs>
  <TitlesOfParts>
    <vt:vector size="24" baseType="lpstr">
      <vt:lpstr>微軟正黑體</vt:lpstr>
      <vt:lpstr>新細明體</vt:lpstr>
      <vt:lpstr>標楷體</vt:lpstr>
      <vt:lpstr>Arial</vt:lpstr>
      <vt:lpstr>Calibri</vt:lpstr>
      <vt:lpstr>Calibri Light</vt:lpstr>
      <vt:lpstr>Times New Roman</vt:lpstr>
      <vt:lpstr>Wingdings</vt:lpstr>
      <vt:lpstr>Office 佈景主題</vt:lpstr>
      <vt:lpstr>五邑鄒振猷學校</vt:lpstr>
      <vt:lpstr>報分試</vt:lpstr>
      <vt:lpstr>PowerPoint 簡報</vt:lpstr>
      <vt:lpstr>派位組別的釐定</vt:lpstr>
      <vt:lpstr>「中學學位分配」日程 </vt:lpstr>
      <vt:lpstr>「中學學位分配」日程 </vt:lpstr>
      <vt:lpstr>PowerPoint 簡報</vt:lpstr>
      <vt:lpstr>PowerPoint 簡報</vt:lpstr>
      <vt:lpstr>PowerPoint 簡報</vt:lpstr>
      <vt:lpstr>PowerPoint 簡報</vt:lpstr>
      <vt:lpstr>PowerPoint 簡報</vt:lpstr>
      <vt:lpstr>五、六年級同學要做的事</vt:lpstr>
      <vt:lpstr>各位家長要做的事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五邑鄒振猷學校</dc:title>
  <dc:creator>Mona Wong</dc:creator>
  <cp:lastModifiedBy>tyh</cp:lastModifiedBy>
  <cp:revision>6</cp:revision>
  <cp:lastPrinted>2022-09-30T06:33:19Z</cp:lastPrinted>
  <dcterms:created xsi:type="dcterms:W3CDTF">2022-09-29T22:25:39Z</dcterms:created>
  <dcterms:modified xsi:type="dcterms:W3CDTF">2022-09-30T10:07:25Z</dcterms:modified>
</cp:coreProperties>
</file>